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257" r:id="rId2"/>
    <p:sldId id="258" r:id="rId3"/>
    <p:sldId id="267" r:id="rId4"/>
    <p:sldId id="268" r:id="rId5"/>
    <p:sldId id="266" r:id="rId6"/>
    <p:sldId id="272" r:id="rId7"/>
    <p:sldId id="271" r:id="rId8"/>
    <p:sldId id="270" r:id="rId9"/>
    <p:sldId id="273" r:id="rId10"/>
    <p:sldId id="274" r:id="rId11"/>
    <p:sldId id="275" r:id="rId12"/>
    <p:sldId id="276" r:id="rId13"/>
    <p:sldId id="277" r:id="rId14"/>
    <p:sldId id="278" r:id="rId15"/>
    <p:sldId id="280" r:id="rId16"/>
    <p:sldId id="281" r:id="rId17"/>
    <p:sldId id="282" r:id="rId18"/>
    <p:sldId id="283" r:id="rId19"/>
    <p:sldId id="284" r:id="rId20"/>
    <p:sldId id="285" r:id="rId21"/>
    <p:sldId id="307" r:id="rId22"/>
    <p:sldId id="306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5" r:id="rId32"/>
    <p:sldId id="294" r:id="rId33"/>
    <p:sldId id="299" r:id="rId34"/>
    <p:sldId id="296" r:id="rId35"/>
    <p:sldId id="298" r:id="rId36"/>
    <p:sldId id="300" r:id="rId37"/>
    <p:sldId id="301" r:id="rId38"/>
    <p:sldId id="302" r:id="rId39"/>
    <p:sldId id="303" r:id="rId40"/>
    <p:sldId id="304" r:id="rId41"/>
    <p:sldId id="305" r:id="rId42"/>
    <p:sldId id="269" r:id="rId43"/>
    <p:sldId id="297" r:id="rId44"/>
    <p:sldId id="265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89FF"/>
    <a:srgbClr val="F1F2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96391" autoAdjust="0"/>
  </p:normalViewPr>
  <p:slideViewPr>
    <p:cSldViewPr snapToGrid="0">
      <p:cViewPr varScale="1">
        <p:scale>
          <a:sx n="109" d="100"/>
          <a:sy n="109" d="100"/>
        </p:scale>
        <p:origin x="6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8.6602980194384616E-2"/>
          <c:y val="5.2392641027900866E-2"/>
          <c:w val="0.82679438598435784"/>
          <c:h val="0.8952147179441982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E74-465D-AF33-458391C15490}"/>
              </c:ext>
            </c:extLst>
          </c:dPt>
          <c:dPt>
            <c:idx val="1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E74-465D-AF33-458391C15490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E74-465D-AF33-458391C15490}"/>
              </c:ext>
            </c:extLst>
          </c:dPt>
          <c:dPt>
            <c:idx val="3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E74-465D-AF33-458391C15490}"/>
              </c:ext>
            </c:extLst>
          </c:dPt>
          <c:dPt>
            <c:idx val="4"/>
            <c:bubble3D val="0"/>
            <c:spPr>
              <a:solidFill>
                <a:schemeClr val="accent1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E74-465D-AF33-458391C15490}"/>
              </c:ext>
            </c:extLst>
          </c:dPt>
          <c:cat>
            <c:strRef>
              <c:f>Sheet1!$A$2:$A$6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90</c:v>
                </c:pt>
                <c:pt idx="1">
                  <c:v>10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F6-4B1F-B9FD-F676AFDB4B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9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8.6602980194384616E-2"/>
          <c:y val="5.2392641027900866E-2"/>
          <c:w val="0.82679438598435784"/>
          <c:h val="0.8952147179441982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DB9-4565-A8BB-F25F3293AC18}"/>
              </c:ext>
            </c:extLst>
          </c:dPt>
          <c:dPt>
            <c:idx val="1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DB9-4565-A8BB-F25F3293AC18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DB9-4565-A8BB-F25F3293AC18}"/>
              </c:ext>
            </c:extLst>
          </c:dPt>
          <c:dPt>
            <c:idx val="3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DB9-4565-A8BB-F25F3293AC18}"/>
              </c:ext>
            </c:extLst>
          </c:dPt>
          <c:dPt>
            <c:idx val="4"/>
            <c:bubble3D val="0"/>
            <c:spPr>
              <a:solidFill>
                <a:schemeClr val="accent1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DB9-4565-A8BB-F25F3293AC18}"/>
              </c:ext>
            </c:extLst>
          </c:dPt>
          <c:cat>
            <c:strRef>
              <c:f>Sheet1!$A$2:$A$6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40</c:v>
                </c:pt>
                <c:pt idx="1">
                  <c:v>74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ADB9-4565-A8BB-F25F3293AC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9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8.6602980194384616E-2"/>
          <c:y val="5.2392641027900866E-2"/>
          <c:w val="0.82679438598435784"/>
          <c:h val="0.8952147179441982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60C-4C41-99E9-376CF83A1738}"/>
              </c:ext>
            </c:extLst>
          </c:dPt>
          <c:dPt>
            <c:idx val="1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60C-4C41-99E9-376CF83A1738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60C-4C41-99E9-376CF83A1738}"/>
              </c:ext>
            </c:extLst>
          </c:dPt>
          <c:dPt>
            <c:idx val="3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60C-4C41-99E9-376CF83A1738}"/>
              </c:ext>
            </c:extLst>
          </c:dPt>
          <c:dPt>
            <c:idx val="4"/>
            <c:bubble3D val="0"/>
            <c:spPr>
              <a:solidFill>
                <a:schemeClr val="accent1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60C-4C41-99E9-376CF83A1738}"/>
              </c:ext>
            </c:extLst>
          </c:dPt>
          <c:cat>
            <c:strRef>
              <c:f>Sheet1!$A$2:$A$6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40</c:v>
                </c:pt>
                <c:pt idx="1">
                  <c:v>60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A60C-4C41-99E9-376CF83A17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9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Languages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3B9-4FA4-A30E-FCEC5910F49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3B9-4FA4-A30E-FCEC5910F49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3B9-4FA4-A30E-FCEC5910F49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3B9-4FA4-A30E-FCEC5910F49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3B9-4FA4-A30E-FCEC5910F49A}"/>
              </c:ext>
            </c:extLst>
          </c:dPt>
          <c:cat>
            <c:strRef>
              <c:f>Sheet1!$A$2:$A$6</c:f>
              <c:strCache>
                <c:ptCount val="5"/>
                <c:pt idx="0">
                  <c:v>Java</c:v>
                </c:pt>
                <c:pt idx="1">
                  <c:v>HTML</c:v>
                </c:pt>
                <c:pt idx="2">
                  <c:v>CSS</c:v>
                </c:pt>
                <c:pt idx="3">
                  <c:v>JavaScript</c:v>
                </c:pt>
                <c:pt idx="4">
                  <c:v>ETC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73.7</c:v>
                </c:pt>
                <c:pt idx="1">
                  <c:v>15.4</c:v>
                </c:pt>
                <c:pt idx="2">
                  <c:v>9</c:v>
                </c:pt>
                <c:pt idx="3">
                  <c:v>1.9</c:v>
                </c:pt>
                <c:pt idx="4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93-409B-834E-FD296075A3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3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HY헤드라인M" panose="02030600000101010101" pitchFamily="18" charset="-127"/>
          <a:ea typeface="HY헤드라인M" panose="02030600000101010101" pitchFamily="18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4:56:16.626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0 169 24575,'101'2'0,"109"-5"0,-176-2 0,-1-1 0,0-2 0,0-1 0,-1-2 0,-1-1 0,47-25 0,-50 23 0,1 2 0,1 1 0,0 1 0,0 1 0,1 2 0,0 1 0,1 1 0,-1 2 0,1 1 0,54 4 0,-68 1 0,0 1 0,0 2 0,-1-1 0,1 2 0,-1 0 0,-1 1 0,18 12 0,-10-7 0,1 0 0,28 9 0,152 35 0,-211-52 0,-1-1 0,0 0 0,0 0 0,0-1 0,-9 4 0,-37 9 0,-79 14 0,54-14 0,36-10 0,-1-1 0,-1-3 0,-81-5 0,27 0 0,61 3-114,-7 2-137,-1-3 1,1-2 0,0-1 0,-64-16 0,85 13-6576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4:56:19.06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0 1 24575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4:56:59.588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0 0 24575,'15'1'0,"0"1"0,-1 1 0,1 0 0,0 1 0,17 7 0,28 7 0,23 4 0,-53-14 0,1 0 0,-1-2 0,60 5 0,1 0 0,-66-7 0,47 3 0,-4-6 0,127-3 0,-175-1 0,-1-1 0,1 0 0,18-7 0,-17 4 0,0 1 0,27-3 0,150-13 0,-61-5-1365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2DACE4-3354-49D8-ACC3-6C8BA34B8B3A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073FD-0BB2-41A9-BE13-31B114BAD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880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우리가 </a:t>
            </a:r>
            <a:r>
              <a:rPr lang="en-US" altLang="ko-KR" dirty="0"/>
              <a:t>“</a:t>
            </a:r>
            <a:r>
              <a:rPr lang="ko-KR" altLang="en-US" dirty="0"/>
              <a:t>가구</a:t>
            </a:r>
            <a:r>
              <a:rPr lang="en-US" altLang="ko-KR" dirty="0"/>
              <a:t>”</a:t>
            </a:r>
            <a:r>
              <a:rPr lang="ko-KR" altLang="en-US" dirty="0"/>
              <a:t>라는 아이템을 주제로 선택한 이유는</a:t>
            </a:r>
            <a:r>
              <a:rPr lang="en-US" altLang="ko-KR" dirty="0"/>
              <a:t>, </a:t>
            </a:r>
            <a:r>
              <a:rPr lang="ko-KR" altLang="en-US" dirty="0"/>
              <a:t>코로나 </a:t>
            </a:r>
            <a:r>
              <a:rPr lang="en-US" altLang="ko-KR" dirty="0"/>
              <a:t>19</a:t>
            </a:r>
            <a:r>
              <a:rPr lang="ko-KR" altLang="en-US" dirty="0"/>
              <a:t>확산 이후 사람들이 집에서 머무는 시간이 급격히 증가하게 되었고</a:t>
            </a:r>
            <a:r>
              <a:rPr lang="en-US" altLang="ko-KR" dirty="0"/>
              <a:t>, </a:t>
            </a:r>
            <a:r>
              <a:rPr lang="ko-KR" altLang="en-US" dirty="0"/>
              <a:t>집이라는 공간을 자신만의 라이프 스타일로 맞춰 꾸미기 시작했다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인테리어 시장의 성장과 더불어 소파</a:t>
            </a:r>
            <a:r>
              <a:rPr lang="en-US" altLang="ko-KR" dirty="0"/>
              <a:t>,</a:t>
            </a:r>
            <a:r>
              <a:rPr lang="ko-KR" altLang="en-US" dirty="0"/>
              <a:t>의자</a:t>
            </a:r>
            <a:r>
              <a:rPr lang="en-US" altLang="ko-KR" dirty="0"/>
              <a:t>,</a:t>
            </a:r>
            <a:r>
              <a:rPr lang="ko-KR" altLang="en-US" dirty="0"/>
              <a:t>조명 등 </a:t>
            </a:r>
            <a:r>
              <a:rPr lang="en-US" altLang="ko-KR" dirty="0"/>
              <a:t>“</a:t>
            </a:r>
            <a:r>
              <a:rPr lang="ko-KR" altLang="en-US" dirty="0" err="1"/>
              <a:t>홈퍼니싱</a:t>
            </a:r>
            <a:r>
              <a:rPr lang="en-US" altLang="ko-KR" dirty="0"/>
              <a:t>” </a:t>
            </a:r>
            <a:r>
              <a:rPr lang="ko-KR" altLang="en-US" dirty="0"/>
              <a:t>관련 물품의 수입이 증가해 최근</a:t>
            </a:r>
            <a:r>
              <a:rPr lang="en-US" altLang="ko-KR" dirty="0"/>
              <a:t> 2</a:t>
            </a:r>
            <a:r>
              <a:rPr lang="ko-KR" altLang="en-US" dirty="0"/>
              <a:t>년간 성장세를 이어갔으며</a:t>
            </a:r>
            <a:r>
              <a:rPr lang="en-US" altLang="ko-KR" dirty="0"/>
              <a:t>,</a:t>
            </a:r>
            <a:r>
              <a:rPr lang="ko-KR" altLang="en-US" dirty="0"/>
              <a:t> 지난해에는 역대 최대로 늘어났다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여기서 </a:t>
            </a:r>
            <a:r>
              <a:rPr lang="en-US" altLang="ko-KR" dirty="0"/>
              <a:t>“</a:t>
            </a:r>
            <a:r>
              <a:rPr lang="ko-KR" altLang="en-US" dirty="0" err="1"/>
              <a:t>홈퍼니싱</a:t>
            </a:r>
            <a:r>
              <a:rPr lang="en-US" altLang="ko-KR" dirty="0"/>
              <a:t>“ </a:t>
            </a:r>
            <a:r>
              <a:rPr lang="ko-KR" altLang="en-US" dirty="0"/>
              <a:t>이란 </a:t>
            </a:r>
            <a:r>
              <a:rPr lang="en-US" altLang="ko-KR" dirty="0"/>
              <a:t> “</a:t>
            </a:r>
            <a:r>
              <a:rPr lang="ko-KR" altLang="en-US" dirty="0"/>
              <a:t>집</a:t>
            </a:r>
            <a:r>
              <a:rPr lang="en-US" altLang="ko-KR" dirty="0"/>
              <a:t>”</a:t>
            </a:r>
            <a:r>
              <a:rPr lang="ko-KR" altLang="en-US" dirty="0"/>
              <a:t>을 뜻하는 </a:t>
            </a:r>
            <a:r>
              <a:rPr lang="en-US" altLang="ko-KR" dirty="0"/>
              <a:t>“Home”</a:t>
            </a:r>
            <a:r>
              <a:rPr lang="ko-KR" altLang="en-US" dirty="0"/>
              <a:t>과 </a:t>
            </a:r>
            <a:r>
              <a:rPr lang="en-US" altLang="ko-KR" dirty="0"/>
              <a:t>“</a:t>
            </a:r>
            <a:r>
              <a:rPr lang="ko-KR" altLang="en-US" dirty="0"/>
              <a:t>가구</a:t>
            </a:r>
            <a:r>
              <a:rPr lang="en-US" altLang="ko-KR" dirty="0"/>
              <a:t>”</a:t>
            </a:r>
            <a:r>
              <a:rPr lang="ko-KR" altLang="en-US" dirty="0"/>
              <a:t>를 뜻하는 </a:t>
            </a:r>
            <a:r>
              <a:rPr lang="en-US" altLang="ko-KR" dirty="0"/>
              <a:t>“furnishing”</a:t>
            </a:r>
            <a:r>
              <a:rPr lang="ko-KR" altLang="en-US" dirty="0"/>
              <a:t>의 합성어로</a:t>
            </a:r>
            <a:r>
              <a:rPr lang="en-US" altLang="ko-KR" dirty="0"/>
              <a:t> “</a:t>
            </a:r>
            <a:r>
              <a:rPr lang="ko-KR" altLang="en-US" dirty="0"/>
              <a:t>집 꾸미기</a:t>
            </a:r>
            <a:r>
              <a:rPr lang="en-US" altLang="ko-KR" dirty="0"/>
              <a:t>“ , </a:t>
            </a:r>
            <a:r>
              <a:rPr lang="ko-KR" altLang="en-US" dirty="0"/>
              <a:t>즉</a:t>
            </a:r>
            <a:r>
              <a:rPr lang="en-US" altLang="ko-KR" dirty="0"/>
              <a:t>, “Self interior”</a:t>
            </a:r>
            <a:r>
              <a:rPr lang="ko-KR" altLang="en-US" dirty="0"/>
              <a:t>를 뜻한다</a:t>
            </a:r>
            <a:r>
              <a:rPr lang="en-US" altLang="ko-KR" dirty="0"/>
              <a:t>.</a:t>
            </a:r>
          </a:p>
          <a:p>
            <a:pPr defTabSz="990752">
              <a:defRPr/>
            </a:pPr>
            <a:r>
              <a:rPr lang="ko-KR" altLang="en-US" dirty="0" err="1"/>
              <a:t>홈퍼니싱</a:t>
            </a:r>
            <a:r>
              <a:rPr lang="ko-KR" altLang="en-US" dirty="0"/>
              <a:t> 시장의 규모는 </a:t>
            </a:r>
            <a:r>
              <a:rPr lang="en-US" altLang="ko-KR" dirty="0"/>
              <a:t>2023</a:t>
            </a:r>
            <a:r>
              <a:rPr lang="ko-KR" altLang="en-US" dirty="0"/>
              <a:t>년 </a:t>
            </a:r>
            <a:r>
              <a:rPr lang="en-US" altLang="ko-KR" dirty="0"/>
              <a:t>18</a:t>
            </a:r>
            <a:r>
              <a:rPr lang="ko-KR" altLang="en-US" dirty="0"/>
              <a:t>조원 예상되며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2008</a:t>
            </a:r>
            <a:r>
              <a:rPr lang="ko-KR" altLang="en-US" dirty="0"/>
              <a:t>년 </a:t>
            </a:r>
            <a:r>
              <a:rPr lang="en-US" altLang="ko-KR" dirty="0"/>
              <a:t>7</a:t>
            </a:r>
            <a:r>
              <a:rPr lang="ko-KR" altLang="en-US" dirty="0"/>
              <a:t>조원에 비하면 무려 </a:t>
            </a:r>
            <a:r>
              <a:rPr lang="en-US" altLang="ko-KR" dirty="0"/>
              <a:t>11</a:t>
            </a:r>
            <a:r>
              <a:rPr lang="ko-KR" altLang="en-US" dirty="0"/>
              <a:t>조원이 증가 수치다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073FD-0BB2-41A9-BE13-31B114BADDC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684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당연하게도 </a:t>
            </a:r>
            <a:r>
              <a:rPr lang="en-US" altLang="ko-KR" dirty="0"/>
              <a:t>21</a:t>
            </a:r>
            <a:r>
              <a:rPr lang="ko-KR" altLang="en-US" dirty="0"/>
              <a:t>년 관련 품목의 해외 </a:t>
            </a:r>
            <a:r>
              <a:rPr lang="ko-KR" altLang="en-US" dirty="0" err="1"/>
              <a:t>수입률</a:t>
            </a:r>
            <a:r>
              <a:rPr lang="ko-KR" altLang="en-US" dirty="0"/>
              <a:t>  또한 증가하였고</a:t>
            </a:r>
            <a:r>
              <a:rPr lang="en-US" altLang="ko-KR" dirty="0"/>
              <a:t>, </a:t>
            </a:r>
            <a:r>
              <a:rPr lang="ko-KR" altLang="en-US" dirty="0"/>
              <a:t>상품의 다향성과 온라인 가구 소비 역시 증가하게 되었다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우리는 이러한 시장상황과 코로나 </a:t>
            </a:r>
            <a:r>
              <a:rPr lang="en-US" altLang="ko-KR" dirty="0"/>
              <a:t>19</a:t>
            </a:r>
            <a:r>
              <a:rPr lang="ko-KR" altLang="en-US" dirty="0"/>
              <a:t>가 불러온 </a:t>
            </a:r>
            <a:r>
              <a:rPr lang="en-US" altLang="ko-KR" dirty="0"/>
              <a:t>“</a:t>
            </a:r>
            <a:r>
              <a:rPr lang="ko-KR" altLang="en-US" dirty="0" err="1"/>
              <a:t>언택트</a:t>
            </a:r>
            <a:r>
              <a:rPr lang="en-US" altLang="ko-KR" dirty="0"/>
              <a:t>” </a:t>
            </a:r>
            <a:r>
              <a:rPr lang="ko-KR" altLang="en-US" dirty="0"/>
              <a:t>소비 트렌드</a:t>
            </a:r>
            <a:r>
              <a:rPr lang="en-US" altLang="ko-KR" dirty="0"/>
              <a:t>(</a:t>
            </a:r>
            <a:r>
              <a:rPr lang="ko-KR" altLang="en-US" dirty="0"/>
              <a:t>비 접촉 소비 트렌드</a:t>
            </a:r>
            <a:r>
              <a:rPr lang="en-US" altLang="ko-KR" dirty="0"/>
              <a:t>)</a:t>
            </a:r>
            <a:r>
              <a:rPr lang="ko-KR" altLang="en-US" dirty="0"/>
              <a:t>에 따라</a:t>
            </a:r>
            <a:r>
              <a:rPr lang="en-US" altLang="ko-KR" dirty="0"/>
              <a:t>, </a:t>
            </a:r>
            <a:r>
              <a:rPr lang="ko-KR" altLang="en-US" dirty="0"/>
              <a:t>온라인 가구 판매를 주제로 선정하게 되었다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073FD-0BB2-41A9-BE13-31B114BADDC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88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첫번째 진행 방식으로</a:t>
            </a:r>
            <a:r>
              <a:rPr lang="en-US" altLang="ko-KR" sz="1200" dirty="0"/>
              <a:t>,</a:t>
            </a:r>
            <a:r>
              <a:rPr lang="ko-KR" altLang="en-US" sz="1200" dirty="0"/>
              <a:t> 피드백을 중심으로 단계적으로 적용하고</a:t>
            </a:r>
            <a:r>
              <a:rPr lang="en-US" altLang="ko-KR" sz="1200" dirty="0"/>
              <a:t> </a:t>
            </a:r>
            <a:r>
              <a:rPr lang="ko-KR" altLang="en-US" sz="1200" dirty="0"/>
              <a:t>진행하는 애자일 모델 채택하고</a:t>
            </a:r>
            <a:r>
              <a:rPr lang="en-US" altLang="ko-KR" sz="1200" dirty="0"/>
              <a:t>, 80%</a:t>
            </a:r>
            <a:r>
              <a:rPr lang="ko-KR" altLang="en-US" sz="1200" dirty="0"/>
              <a:t>정도 프로젝트가 되었을 때 나선형으로 진행방식을 교체하여 전반적으로 수정 보완 진행</a:t>
            </a:r>
            <a:r>
              <a:rPr lang="en-US" altLang="ko-KR" sz="120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073FD-0BB2-41A9-BE13-31B114BADDC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851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073FD-0BB2-41A9-BE13-31B114BADDC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226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595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518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248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316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00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819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604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677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467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149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799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051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6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customXml" Target="../ink/ink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5.png"/><Relationship Id="rId20" Type="http://schemas.openxmlformats.org/officeDocument/2006/relationships/image" Target="../media/image37.png"/><Relationship Id="rId1" Type="http://schemas.openxmlformats.org/officeDocument/2006/relationships/tags" Target="../tags/tag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customXml" Target="../ink/ink1.xml"/><Relationship Id="rId10" Type="http://schemas.openxmlformats.org/officeDocument/2006/relationships/image" Target="../media/image30.png"/><Relationship Id="rId19" Type="http://schemas.openxmlformats.org/officeDocument/2006/relationships/customXml" Target="../ink/ink3.xml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49.png"/><Relationship Id="rId11" Type="http://schemas.openxmlformats.org/officeDocument/2006/relationships/image" Target="../media/image53.png"/><Relationship Id="rId5" Type="http://schemas.openxmlformats.org/officeDocument/2006/relationships/image" Target="../media/image48.png"/><Relationship Id="rId10" Type="http://schemas.openxmlformats.org/officeDocument/2006/relationships/image" Target="../media/image52.png"/><Relationship Id="rId4" Type="http://schemas.openxmlformats.org/officeDocument/2006/relationships/image" Target="../media/image47.png"/><Relationship Id="rId9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5.png"/><Relationship Id="rId7" Type="http://schemas.openxmlformats.org/officeDocument/2006/relationships/image" Target="../media/image7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84.png"/><Relationship Id="rId5" Type="http://schemas.openxmlformats.org/officeDocument/2006/relationships/image" Target="../media/image81.png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76.png"/><Relationship Id="rId7" Type="http://schemas.openxmlformats.org/officeDocument/2006/relationships/image" Target="../media/image8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88.png"/><Relationship Id="rId5" Type="http://schemas.openxmlformats.org/officeDocument/2006/relationships/image" Target="../media/image85.png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9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76.png"/><Relationship Id="rId7" Type="http://schemas.openxmlformats.org/officeDocument/2006/relationships/image" Target="../media/image9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98.png"/><Relationship Id="rId5" Type="http://schemas.openxmlformats.org/officeDocument/2006/relationships/image" Target="../media/image94.png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100.sv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2075C71-0569-7D88-DE88-75582E273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23" y="887978"/>
            <a:ext cx="11134953" cy="525276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8DBA7FD-39D9-5458-8E11-4562F3EE3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541" y="1354102"/>
            <a:ext cx="5915851" cy="120031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47A1D3-239E-4DC7-0E03-617C3E66109D}"/>
              </a:ext>
            </a:extLst>
          </p:cNvPr>
          <p:cNvSpPr txBox="1"/>
          <p:nvPr/>
        </p:nvSpPr>
        <p:spPr>
          <a:xfrm>
            <a:off x="5244662" y="4910328"/>
            <a:ext cx="169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오승영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/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강요한</a:t>
            </a:r>
          </a:p>
        </p:txBody>
      </p:sp>
    </p:spTree>
    <p:extLst>
      <p:ext uri="{BB962C8B-B14F-4D97-AF65-F5344CB8AC3E}">
        <p14:creationId xmlns:p14="http://schemas.microsoft.com/office/powerpoint/2010/main" val="56188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22"/>
    </mc:Choice>
    <mc:Fallback xmlns="">
      <p:transition spd="slow" advTm="342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902208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Requirements Specification 2/6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69980"/>
              </p:ext>
            </p:extLst>
          </p:nvPr>
        </p:nvGraphicFramePr>
        <p:xfrm>
          <a:off x="533400" y="1276352"/>
          <a:ext cx="11172825" cy="5191118"/>
        </p:xfrm>
        <a:graphic>
          <a:graphicData uri="http://schemas.openxmlformats.org/drawingml/2006/table">
            <a:tbl>
              <a:tblPr/>
              <a:tblGrid>
                <a:gridCol w="968174">
                  <a:extLst>
                    <a:ext uri="{9D8B030D-6E8A-4147-A177-3AD203B41FA5}">
                      <a16:colId xmlns:a16="http://schemas.microsoft.com/office/drawing/2014/main" val="4046411383"/>
                    </a:ext>
                  </a:extLst>
                </a:gridCol>
                <a:gridCol w="926241">
                  <a:extLst>
                    <a:ext uri="{9D8B030D-6E8A-4147-A177-3AD203B41FA5}">
                      <a16:colId xmlns:a16="http://schemas.microsoft.com/office/drawing/2014/main" val="2607483752"/>
                    </a:ext>
                  </a:extLst>
                </a:gridCol>
                <a:gridCol w="1387509">
                  <a:extLst>
                    <a:ext uri="{9D8B030D-6E8A-4147-A177-3AD203B41FA5}">
                      <a16:colId xmlns:a16="http://schemas.microsoft.com/office/drawing/2014/main" val="3316803591"/>
                    </a:ext>
                  </a:extLst>
                </a:gridCol>
                <a:gridCol w="7174327">
                  <a:extLst>
                    <a:ext uri="{9D8B030D-6E8A-4147-A177-3AD203B41FA5}">
                      <a16:colId xmlns:a16="http://schemas.microsoft.com/office/drawing/2014/main" val="2345359100"/>
                    </a:ext>
                  </a:extLst>
                </a:gridCol>
                <a:gridCol w="716574">
                  <a:extLst>
                    <a:ext uri="{9D8B030D-6E8A-4147-A177-3AD203B41FA5}">
                      <a16:colId xmlns:a16="http://schemas.microsoft.com/office/drawing/2014/main" val="3877813664"/>
                    </a:ext>
                  </a:extLst>
                </a:gridCol>
              </a:tblGrid>
              <a:tr h="1717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명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요구사항명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요구사항 내용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사용자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00420"/>
                  </a:ext>
                </a:extLst>
              </a:tr>
              <a:tr h="24064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WYW_0049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마이페이지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 현황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배송준비 취소요청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“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주문상세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”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페이지에서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“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배송취소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”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버튼을 클릭하여 배송상태를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“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배송취소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”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로 변경 가능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배송취소 된 주문내역은 처리완료 내역으로 넘어간다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주문 취소된 상품의 재고는 다시 갱신된다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공통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745866"/>
                  </a:ext>
                </a:extLst>
              </a:tr>
              <a:tr h="21309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WYW_0050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 현황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처리 완료 리스트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주문상태가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“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배송준비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”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가 아닌 리스트를 담고 있다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배송취소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 진행 상태의 리스트를 보여준다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090977"/>
                  </a:ext>
                </a:extLst>
              </a:tr>
              <a:tr h="2483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WYW_0030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 현황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처리 완료 리스트 상세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배송준비 리스트에 있는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“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주문상품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”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텍스트를 클릭하거나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우측에 있는 주문 상세 버튼 클릭 시 세부 내역 확인 가능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확인 가능 정보는 배송상품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개수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단가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총금액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배송료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수취인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수취주소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연락처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주문요청일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490611"/>
                  </a:ext>
                </a:extLst>
              </a:tr>
              <a:tr h="35085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WYW_0031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장바구니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장바구니 내역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상품리스트에서 카트 아이콘을 클릭하거나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상세페이지에서 장바구니 담기를 클릭한 상품의 내역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상품이름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단가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개수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재고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합계가격을 표기하고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리스트의 모든 상품가격 합과 배송비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카트에 담긴 상품의 종류와 개수를 종합하여 표기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108891"/>
                  </a:ext>
                </a:extLst>
              </a:tr>
              <a:tr h="24064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WYW_0032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개수 변경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표기된 상품의 재고 개수 이내에서 장바구니에 담는 상품의 개수를 수정할 수음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개수를 수정하고 개수아래 변경 버튼을 누르면 적용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92352"/>
                  </a:ext>
                </a:extLst>
              </a:tr>
              <a:tr h="13427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WYW_0033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삭제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우측의 삭제버튼을 누르면 장바구니에서 해당상품이 삭제 되며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재고가 갱신된다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681182"/>
                  </a:ext>
                </a:extLst>
              </a:tr>
              <a:tr h="13427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WYW_0034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주문하기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하단의 주문하기 버튼을 클릭하며 주문 페이지로 이동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810833"/>
                  </a:ext>
                </a:extLst>
              </a:tr>
              <a:tr h="2483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WYW_0035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주문페이지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수취 정보 입력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사용자 주소록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회원정보에 입력된 회원이름을 자동으로 수취인으로 등록하며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주소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연락처 이메일을 가져와 자동으로 입력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088670"/>
                  </a:ext>
                </a:extLst>
              </a:tr>
              <a:tr h="2483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WYW_0036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수취 정보 입력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직접 입력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임으로 수취인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연락처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주소를 입력 할 수 있다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주소는 다음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API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를 사용하고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수취인과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연락처는 유효성검사를 하지 않는다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343244"/>
                  </a:ext>
                </a:extLst>
              </a:tr>
              <a:tr h="35085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WYW_0037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결제하기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사용자 주소록 사용 시 해당정보로 결제를 진행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직접입력 사용 시 입력된 정보로 결제를 진행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입력란이 채워지지 않을 경우 결제를 진행할 수 없다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결제가 진행되면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메인페이지로 이동 되며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해당 정보는 마이페이지의 배송 현황과 관리자페이지의 배송관리 페이지에서 확인 관리 가능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779447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WYW_0038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메인상단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네비게이션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메인상단 네비게이션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상위메뉴로 회사소개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쇼핑몰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갤러리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게시판이 있으며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각 메뉴는 다음과 같은 같은 하위메뉴를 갖는다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회사소개 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소개 글 쇼핑몰 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모든상품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신상품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인기상품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1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차 분류메뉴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갤러리 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(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미구현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)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게시판 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공지사항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자유게시판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자주하는 질문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31371"/>
                  </a:ext>
                </a:extLst>
              </a:tr>
              <a:tr h="13427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WYW_0039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회사소개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소개글 페이지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클릭 시 회사 소개 페이지로 이동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1658953"/>
                  </a:ext>
                </a:extLst>
              </a:tr>
              <a:tr h="2483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WYW_0040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쇼핑몰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모든 상품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리스트 페이지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등록된 모든 상품이 등록된 모든상품 리스트 페이지로 이동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상품의 이미지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이름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2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차 분류 명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단가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평점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장바구니담기 아이콘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찜하기 아이콘이 묶여있는 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12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개의 상품이 표기된다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712144"/>
                  </a:ext>
                </a:extLst>
              </a:tr>
              <a:tr h="2483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WYW_0041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신상품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리스트 페이지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등록된 지 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14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일 이내의 상품 리스트 표기된다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표기정보는 모든 상품 페이지와 동일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564838"/>
                  </a:ext>
                </a:extLst>
              </a:tr>
              <a:tr h="2483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WYW_0042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인기상품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리스트 페이지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등록된 상품들 중 누적판매량이 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20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이상인 상품리스트 표기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누적판매량이 높은 순으로 정렬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표기 정보는 모든 상품 페이지와 동일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91719"/>
                  </a:ext>
                </a:extLst>
              </a:tr>
              <a:tr h="2483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WYW_0043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1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차 분류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리스트 페이지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1</a:t>
                      </a:r>
                      <a:r>
                        <a:rPr lang="ko-KR" altLang="en-US" sz="4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차 분류기준으로 상품 분류 리스트 표기</a:t>
                      </a:r>
                      <a:r>
                        <a:rPr lang="en-US" altLang="ko-KR" sz="4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표기 정보는 모든 상품 페이지와 동일</a:t>
                      </a:r>
                      <a:r>
                        <a:rPr lang="en-US" altLang="ko-KR" sz="4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971425"/>
                  </a:ext>
                </a:extLst>
              </a:tr>
              <a:tr h="2483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WYW_0044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1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차 분류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리스트 페이지 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분류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1</a:t>
                      </a:r>
                      <a:r>
                        <a:rPr lang="ko-KR" altLang="en-US" sz="4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차 분류 페이지의 우측 상단에 </a:t>
                      </a:r>
                      <a:r>
                        <a:rPr lang="en-US" altLang="ko-KR" sz="4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2</a:t>
                      </a:r>
                      <a:r>
                        <a:rPr lang="ko-KR" altLang="en-US" sz="4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차 분류 버튼이 존재 하며</a:t>
                      </a:r>
                      <a:r>
                        <a:rPr lang="en-US" altLang="ko-KR" sz="4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클릭 시 분류기준에 맞는 상품만 표기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735619"/>
                  </a:ext>
                </a:extLst>
              </a:tr>
              <a:tr h="2483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WYW_0045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리스트 페이지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상세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페이지로 이동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리스트 페이지의 이미지를 클릭하면 상품 상세 페이지로 이동한다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03201"/>
                  </a:ext>
                </a:extLst>
              </a:tr>
              <a:tr h="2483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WYW_0046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장바구니 담기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카트모양 아이콘을 클릭하면 해당상품 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1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개가 장바구니로 이동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재고가 부족하면 경고메시지가 뜨고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장바구니에 담기기 않는다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927088"/>
                  </a:ext>
                </a:extLst>
              </a:tr>
              <a:tr h="24064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WYW_0047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찜하기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(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위시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)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하트모양 아이콘을 클릭하면 해당상품이 위시리스트에 등록되고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하트가 붉은색으로 채워짐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위시리스트에서 삭제 시 하트가 원래 상태로 돌아간다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320655"/>
                  </a:ext>
                </a:extLst>
              </a:tr>
              <a:tr h="13427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WYW_0048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검색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상품의 이름</a:t>
                      </a:r>
                      <a:r>
                        <a:rPr lang="en-US" altLang="ko-KR" sz="4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하위분류명으로 상품을 검색</a:t>
                      </a:r>
                      <a:r>
                        <a:rPr lang="en-US" altLang="ko-KR" sz="4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93007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3012" y="1762125"/>
            <a:ext cx="186110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19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4"/>
    </mc:Choice>
    <mc:Fallback xmlns="">
      <p:transition spd="slow" advTm="414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902208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Requirements Specification 3/6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3012" y="1762125"/>
            <a:ext cx="186110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131432"/>
              </p:ext>
            </p:extLst>
          </p:nvPr>
        </p:nvGraphicFramePr>
        <p:xfrm>
          <a:off x="647700" y="1266835"/>
          <a:ext cx="11010900" cy="5210168"/>
        </p:xfrm>
        <a:graphic>
          <a:graphicData uri="http://schemas.openxmlformats.org/drawingml/2006/table">
            <a:tbl>
              <a:tblPr/>
              <a:tblGrid>
                <a:gridCol w="954144">
                  <a:extLst>
                    <a:ext uri="{9D8B030D-6E8A-4147-A177-3AD203B41FA5}">
                      <a16:colId xmlns:a16="http://schemas.microsoft.com/office/drawing/2014/main" val="3638872914"/>
                    </a:ext>
                  </a:extLst>
                </a:gridCol>
                <a:gridCol w="912818">
                  <a:extLst>
                    <a:ext uri="{9D8B030D-6E8A-4147-A177-3AD203B41FA5}">
                      <a16:colId xmlns:a16="http://schemas.microsoft.com/office/drawing/2014/main" val="1771925732"/>
                    </a:ext>
                  </a:extLst>
                </a:gridCol>
                <a:gridCol w="1367398">
                  <a:extLst>
                    <a:ext uri="{9D8B030D-6E8A-4147-A177-3AD203B41FA5}">
                      <a16:colId xmlns:a16="http://schemas.microsoft.com/office/drawing/2014/main" val="995171547"/>
                    </a:ext>
                  </a:extLst>
                </a:gridCol>
                <a:gridCol w="7070352">
                  <a:extLst>
                    <a:ext uri="{9D8B030D-6E8A-4147-A177-3AD203B41FA5}">
                      <a16:colId xmlns:a16="http://schemas.microsoft.com/office/drawing/2014/main" val="4036522899"/>
                    </a:ext>
                  </a:extLst>
                </a:gridCol>
                <a:gridCol w="706188">
                  <a:extLst>
                    <a:ext uri="{9D8B030D-6E8A-4147-A177-3AD203B41FA5}">
                      <a16:colId xmlns:a16="http://schemas.microsoft.com/office/drawing/2014/main" val="3367980350"/>
                    </a:ext>
                  </a:extLst>
                </a:gridCol>
              </a:tblGrid>
              <a:tr h="1965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명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요구사항명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요구사항 내용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사용자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25511"/>
                  </a:ext>
                </a:extLst>
              </a:tr>
              <a:tr h="25874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WYW_0049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리스트 페이지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페이지 이동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검색란 하단의 페이지 번호를 누르면 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12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개 단위로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건너뛰어 상품 페이지를 갱신함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페이지가 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10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개 이상일 경우 페이지 스킵 화살표기 표기되며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검색이나 분류 사용 시에도 결과는 유지된다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공통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8962328"/>
                  </a:ext>
                </a:extLst>
              </a:tr>
              <a:tr h="14024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WYW_0050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상세 페이지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리스트 페이지에서 상품 이미지 클릭 시 이동하는 페이지로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상품의 정보와 리뷰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문의 게시판이 하단에 표기 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88109"/>
                  </a:ext>
                </a:extLst>
              </a:tr>
              <a:tr h="14024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WYW_0051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메인 이미지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등록 시 처음에 등록한 이미지가 표기 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61308"/>
                  </a:ext>
                </a:extLst>
              </a:tr>
              <a:tr h="14024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WYW_0052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섬네일 리스트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등록 시 등록한 이미지들이 섬네일 형태로 표기 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섬네일 클릭 시 메인 이미지가 섬네일 이미지로 변경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0720882"/>
                  </a:ext>
                </a:extLst>
              </a:tr>
              <a:tr h="14024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WYW_0053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평점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상품의 평점을 표기한다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부여된 리뷰 평점에 따라 갱신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708708"/>
                  </a:ext>
                </a:extLst>
              </a:tr>
              <a:tr h="25874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WYW_0054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주문개수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상품의 재고 이내에서 주문할 개수를 지정할 수 있음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재고 이상으로 숫자가 올라가지 않는다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좌우의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‘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-’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와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‘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+’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버튼으로 수량 조절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기본 값은 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1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로 지정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5406510"/>
                  </a:ext>
                </a:extLst>
              </a:tr>
              <a:tr h="14024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WYW_0055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바로구매 버튼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바로구매 버튼 클릭 시 장바구니에 담기지 않고 바로 주문 페이지로 이동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로그인 한 사용자만 이용 가능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286000"/>
                  </a:ext>
                </a:extLst>
              </a:tr>
              <a:tr h="25874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WYW_0056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장바구니 담기 버튼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장바구니 담기 버튼 클릭 시 지정한 개수 만큰 상품이 장바구니에 담긴다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재고부족 시 경고메시지가 뜨고 장바구니에 담기지 않음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로그인 한 사용자만 이용 가능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911931"/>
                  </a:ext>
                </a:extLst>
              </a:tr>
              <a:tr h="14024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WYW_0057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찜하기 버튼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찜하기 버튼 클릭 시 위시 리스트에 상품이 담긴다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로그인 한 사용자만 이용 가능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914151"/>
                  </a:ext>
                </a:extLst>
              </a:tr>
              <a:tr h="14024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WYW_0058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Total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단가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*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입력개수로 환산된 합계금액이 표기 됨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우측에는 입력개수가 한번 더 표기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309754"/>
                  </a:ext>
                </a:extLst>
              </a:tr>
              <a:tr h="14024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WYW_0059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상세정보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상품등록 시 입력한 상품에 대한 상세설명을 표기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4316573"/>
                  </a:ext>
                </a:extLst>
              </a:tr>
              <a:tr h="25874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WYW_0060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리뷰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리뷰를 게시판 형식으로 입력 할 수 있는 공간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구매 여부에 무관하게 입력가능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작성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/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삭제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/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수정 시 비동기화로 갱신한다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170139"/>
                  </a:ext>
                </a:extLst>
              </a:tr>
              <a:tr h="14024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WYW_0061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리뷰 작성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로그인 했을 경우에만 글쓰기 버튼이 나타나며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글쓰기 버튼 클릭 시 리뷰를 작성 할 수 있는 팝업창이 나타난다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209028"/>
                  </a:ext>
                </a:extLst>
              </a:tr>
              <a:tr h="14024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WYW_0062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리뷰 수정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/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삭제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리뷰를 작성한 사람만 리뷰를 수정하고 삭제 할 수 있다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수정클릭 수정 팝업창이 뜬다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삭제 시 게시글이 사라진다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674463"/>
                  </a:ext>
                </a:extLst>
              </a:tr>
              <a:tr h="14024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WYW_0063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문의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상품에 대한 문의 사항을 게시판 형식으로 입력 할 수 있는 공간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작성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/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수정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/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삭제 시 비동기화로 게시판을 갱신 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565670"/>
                  </a:ext>
                </a:extLst>
              </a:tr>
              <a:tr h="14024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WYW_0064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문의 작성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로그인 했을 경우에만 글쓰기 버튼이 나타나며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글쓰기 버튼 클릭 시 문의 사항을 작성 할 수 있는 팝업창이 나타난다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112907"/>
                  </a:ext>
                </a:extLst>
              </a:tr>
              <a:tr h="14024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WYW_0065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문의 수정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문의 작성자만 해당 글을 수정 할 수 있다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수정버튼 클릭 시 수정할 수 있는 팝업창이 나타난다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359427"/>
                  </a:ext>
                </a:extLst>
              </a:tr>
              <a:tr h="25874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WYW_0066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문의 삭제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문의 작성자만 해당 글을 삭제 할 수 있다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삭제버튼 클릭 시 해당 글이 삭제되지는 않으나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삭제된 글이라는 메시지가 대신 나타난다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622750"/>
                  </a:ext>
                </a:extLst>
              </a:tr>
              <a:tr h="25874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WYW_0067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문의 글 확인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문의 글은 작성자와 관리자만 내용을 확인 할 수 있고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다른 사용자는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“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문의사항은 본인과 관리자만 확인 볼 수 있습니다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.”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라는 메시지가 표시 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103122"/>
                  </a:ext>
                </a:extLst>
              </a:tr>
              <a:tr h="25874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WYW_0068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문의 답변상태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답변전인 문의 글은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“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답변대기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”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라는 메시지가 표기 되고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답변이 완료된 글은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“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답변완료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”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라는 메시지가 표기 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답변 상태는 모두 확인 가능하다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9757026"/>
                  </a:ext>
                </a:extLst>
              </a:tr>
              <a:tr h="18221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WYW_0069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문의 답변확인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답변완료된 문의 글에는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“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답변확인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”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이라는 텍스트가 나타나며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해당 텍스트 클릭 시 답변을 확인 할 수 있는 팝업창이 나타난다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71632"/>
                  </a:ext>
                </a:extLst>
              </a:tr>
              <a:tr h="25874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WYW_0070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상품관리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상세 페이지의 이름 아래에는 관리자만 볼 수 있는 상품 관리 버튼이 있다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버튼을 클릭하면 상품정보를 수정할 수 있는 상품관리 페이지로 이동한다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관리자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1375927"/>
                  </a:ext>
                </a:extLst>
              </a:tr>
              <a:tr h="14024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WYW_0071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게시판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공지사항 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확인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게시판 게시글을 누르면 게시물의 내용을 확인 할 수 있다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공통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4932444"/>
                  </a:ext>
                </a:extLst>
              </a:tr>
              <a:tr h="14024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WYW_0072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공지사항 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목록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게시글을 확인페이지에서 목록 버튼을 누르면 원래있던 페이지로 이동한다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139667"/>
                  </a:ext>
                </a:extLst>
              </a:tr>
              <a:tr h="25874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WYW_0073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공지사항 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–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글쓰기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관리자 계정으로 접속하면 글쓰기 버튼이 나타난다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글쓰기 버튼을 하면 작성페이지로 이동하고 제목과 내용을 입력하고 글쓰기 버튼을 누르면 게시글이 게시된다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관리자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2790858"/>
                  </a:ext>
                </a:extLst>
              </a:tr>
              <a:tr h="25874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WYW_0074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공지사항 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수정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게시글을 클릭하고 수정 버튼을 누르면 수정 버튼은 등록버튼으로 바뀌고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내용을 클릭하면 작성 내역을 수정 할 수 있다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수정 완료 후 등록 버튼을 클릭하면 수정된 내용이 등록된다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관리자만 이용할수 있다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781971"/>
                  </a:ext>
                </a:extLst>
              </a:tr>
              <a:tr h="14024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WYW_0075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공지사항 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삭제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 dirty="0" err="1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게시글을</a:t>
                      </a:r>
                      <a:r>
                        <a:rPr lang="ko-KR" altLang="en-US" sz="4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 클릭하고 삭제 버튼을 누르면 해당 글을 삭제할 수 있다</a:t>
                      </a:r>
                      <a:r>
                        <a:rPr lang="en-US" altLang="ko-KR" sz="4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관리자만 이용할 수 있다</a:t>
                      </a:r>
                      <a:r>
                        <a:rPr lang="en-US" altLang="ko-KR" sz="4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235961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3885326" y="1820863"/>
            <a:ext cx="228481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75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"/>
    </mc:Choice>
    <mc:Fallback xmlns="">
      <p:transition spd="slow" advTm="82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902208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Requirements Specification 4/6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3012" y="1762125"/>
            <a:ext cx="186110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3885326" y="1820863"/>
            <a:ext cx="228481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959875"/>
              </p:ext>
            </p:extLst>
          </p:nvPr>
        </p:nvGraphicFramePr>
        <p:xfrm>
          <a:off x="523875" y="1171583"/>
          <a:ext cx="11125201" cy="5295891"/>
        </p:xfrm>
        <a:graphic>
          <a:graphicData uri="http://schemas.openxmlformats.org/drawingml/2006/table">
            <a:tbl>
              <a:tblPr/>
              <a:tblGrid>
                <a:gridCol w="964047">
                  <a:extLst>
                    <a:ext uri="{9D8B030D-6E8A-4147-A177-3AD203B41FA5}">
                      <a16:colId xmlns:a16="http://schemas.microsoft.com/office/drawing/2014/main" val="1928566690"/>
                    </a:ext>
                  </a:extLst>
                </a:gridCol>
                <a:gridCol w="922293">
                  <a:extLst>
                    <a:ext uri="{9D8B030D-6E8A-4147-A177-3AD203B41FA5}">
                      <a16:colId xmlns:a16="http://schemas.microsoft.com/office/drawing/2014/main" val="2179256607"/>
                    </a:ext>
                  </a:extLst>
                </a:gridCol>
                <a:gridCol w="1381595">
                  <a:extLst>
                    <a:ext uri="{9D8B030D-6E8A-4147-A177-3AD203B41FA5}">
                      <a16:colId xmlns:a16="http://schemas.microsoft.com/office/drawing/2014/main" val="1067798889"/>
                    </a:ext>
                  </a:extLst>
                </a:gridCol>
                <a:gridCol w="7143748">
                  <a:extLst>
                    <a:ext uri="{9D8B030D-6E8A-4147-A177-3AD203B41FA5}">
                      <a16:colId xmlns:a16="http://schemas.microsoft.com/office/drawing/2014/main" val="1121452255"/>
                    </a:ext>
                  </a:extLst>
                </a:gridCol>
                <a:gridCol w="713518">
                  <a:extLst>
                    <a:ext uri="{9D8B030D-6E8A-4147-A177-3AD203B41FA5}">
                      <a16:colId xmlns:a16="http://schemas.microsoft.com/office/drawing/2014/main" val="2961847303"/>
                    </a:ext>
                  </a:extLst>
                </a:gridCol>
              </a:tblGrid>
              <a:tr h="17665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명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요구사항명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요구사항 내용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사용자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633285"/>
                  </a:ext>
                </a:extLst>
              </a:tr>
              <a:tr h="13712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WYW_0076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게시판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자주하는 질문 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확인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게시판 게시글을 누르면 게시물의 내용을 확인 할 수 있다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공통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6153406"/>
                  </a:ext>
                </a:extLst>
              </a:tr>
              <a:tr h="13712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WYW_0077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자주하는 질문 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목록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게시글을 확인페이지에서 목록 버튼을 누르면 원래있던 페이지로 이동한다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196471"/>
                  </a:ext>
                </a:extLst>
              </a:tr>
              <a:tr h="25343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WYW_0078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자주하는 질문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글쓰기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관리자 계정으로 접속하면 글쓰기 버튼이 나타난다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글쓰기 버튼을 하면 작성페이지로 이동하고 제목과 내용을 입력하고 글쓰기 버튼을 누르면 게시글이 게시된다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관리자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6270743"/>
                  </a:ext>
                </a:extLst>
              </a:tr>
              <a:tr h="25343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WYW_0079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자주하는 질문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수정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게시글을 클릭하고 수정 버튼을 누르면 수정 버튼은 등록버튼으로 바뀌고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내용을 클릭하면 작성 내역을 수정 할 수 있다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수정 완료 후 등록 버튼을 클릭하면 수정된 내용이 등록된다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관리자만 이용할 수 있다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612142"/>
                  </a:ext>
                </a:extLst>
              </a:tr>
              <a:tr h="25343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WYW_0080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자주하는 질문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삭제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게시글을 클릭하고 삭제 버튼을 누르면 해당 글을 삭제할 수 있다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관리자만 이용할 수 있다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209495"/>
                  </a:ext>
                </a:extLst>
              </a:tr>
              <a:tr h="25343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WYW_0082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자유 게시판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확인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게시판 게시글을 누르면 게시물의 내용을 확인 할 수 있다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공통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3558386"/>
                  </a:ext>
                </a:extLst>
              </a:tr>
              <a:tr h="25343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WYW_0083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자유 게시판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목록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게시글을 확인페이지에서 목록 버튼을 누르면 원래있던 페이지로 이동한다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0425"/>
                  </a:ext>
                </a:extLst>
              </a:tr>
              <a:tr h="25343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WYW_0084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자유 게시판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글쓰기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관리자 계정으로 접속하면 글쓰기 버튼이 나타난다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글쓰기 버튼을 하면 작성페이지로 이동하고 제목과 내용을 입력하고 글쓰기 버튼을 누르면 게시글이 게시된다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93165"/>
                  </a:ext>
                </a:extLst>
              </a:tr>
              <a:tr h="25343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WYW_0085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자유 게시판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수정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게시글을 클릭하고 수정 버튼을 누르면 수정 버튼은 등록버튼으로 바뀌고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내용을 클릭하면 작성 내역을 수정 할 수 있다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수정 완료 후 등록 버튼을 클릭하면 수정된 내용이 등록된다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작성자만 이용할 수 있다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872894"/>
                  </a:ext>
                </a:extLst>
              </a:tr>
              <a:tr h="25343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WYW_0086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자유 게시판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삭제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게시글을 클릭하고 삭제 버튼을 누르면 해당 글을 삭제할 수 있다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작성자와 관리자만 이용할 수 있다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048561"/>
                  </a:ext>
                </a:extLst>
              </a:tr>
              <a:tr h="25343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WYW_0087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자유 게시판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댓글등록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게시글을 클릭하면 본문 하단에 댓글을 작성할 수 있는 공간이 있다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내용을 작성하고 댓글등록 버튼을 글릭 하면 댓글이 등록된다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321851"/>
                  </a:ext>
                </a:extLst>
              </a:tr>
              <a:tr h="25343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WYW_0088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자유 게시판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댓글수정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댓글 작성자는 댓글 본문의 아래에 있는 삭제 버튼을 클릭하면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댓글을 수정할 수 있다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486682"/>
                  </a:ext>
                </a:extLst>
              </a:tr>
              <a:tr h="25343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WYW_0089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자유 게시판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댓글삭제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댓글 작성자와 관리자는 댓글 본문의 아래에 있는 삭제 버튼을 클릭하면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댓글을 삭제할 수 있다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904889"/>
                  </a:ext>
                </a:extLst>
              </a:tr>
              <a:tr h="25343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WYW_0090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메인상단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네비게이션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메인상단 네비게이션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스크롤링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페이지가 스크롤 되면 메인 상단 네비게이션바는 화면에 최상단에 고정되어 스크롤 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모든 페이지에 적용된다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816639"/>
                  </a:ext>
                </a:extLst>
              </a:tr>
              <a:tr h="13712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WYW_0091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메인 페이지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메인 이미지 슬라이드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10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초 마다 자동으로 이미지가 슬라이드 되며 좌 ∙ 우 버튼으로 이전 이미지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다음 이미지로 이동할 수 있다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611746"/>
                  </a:ext>
                </a:extLst>
              </a:tr>
              <a:tr h="25343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WYW_0092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인기상품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(</a:t>
                      </a: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BEST PRODUCT)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인기상품으로 등록된 상품 중 최상위 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4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개의 상품을 노출한다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이미지만 표시되며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마우스를 대면 상품정보가 담긴 박스 가 이미지 위로 나타난다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87708"/>
                  </a:ext>
                </a:extLst>
              </a:tr>
              <a:tr h="25343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WYW_0093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인기상품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(</a:t>
                      </a: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NEW PRODUCT)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신상품으로 등록된 상품 중 최상위 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4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개의 상품을 노출한다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이미지만 표시되며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마우스를 대면 상품정보가 담긴 박스 가 이미지 위로 나타난다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9874895"/>
                  </a:ext>
                </a:extLst>
              </a:tr>
              <a:tr h="2474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WYW_0094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상품검색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최상단 우측 끝에 돋보기 아이콘을 클릭하면 돋보기 아래에 검색창이 나타나고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검색어를 입력하면 모든 상품 페이지로 이동하여 입력한 키워드검색결과를 나타 낸다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932601"/>
                  </a:ext>
                </a:extLst>
              </a:tr>
              <a:tr h="13712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WYW_0095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관리자 페이지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관리자 페이지로 이동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관리자 계정으로 로그인 시에 마이 페이지 우측에 관리자 페이지 버튼이 나타난다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클릭 시 관리자 페이지로 이동한다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관리자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3201737"/>
                  </a:ext>
                </a:extLst>
              </a:tr>
              <a:tr h="25343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WYW_0096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관리자 메뉴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관리자 페이지로 접속하면 화면 좌측에 관리자 메뉴가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메인 페이지에는 상품목록이 나타난다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관리자 메뉴는 상품등록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상품목록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문의사항 관리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배송관리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회원관리 가 있다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422703"/>
                  </a:ext>
                </a:extLst>
              </a:tr>
              <a:tr h="2474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WYW_0097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관리자 메뉴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등록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필수 항목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1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차 분류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2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차 분류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상품명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상품가격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상품수량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상품소개가 필수로 입력되어야 하며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입력하지 않고 등록 버튼을 누르면 경고 메시지와 함께 등록이 거부된다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이미지는 필수 사항이 아니며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나중에 관리페이지에서 이미지를 추가 할 수 있다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250744"/>
                  </a:ext>
                </a:extLst>
              </a:tr>
              <a:tr h="13712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WYW_0098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1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차 분류 선택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카테고리로 등록된 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1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차 분류를 선택할 수 있다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767697"/>
                  </a:ext>
                </a:extLst>
              </a:tr>
              <a:tr h="13712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WYW_0099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2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차 분류 선택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1</a:t>
                      </a:r>
                      <a:r>
                        <a:rPr lang="ko-KR" altLang="en-US" sz="4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차 분류를 선택 하면 </a:t>
                      </a:r>
                      <a:r>
                        <a:rPr lang="en-US" altLang="ko-KR" sz="4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2</a:t>
                      </a:r>
                      <a:r>
                        <a:rPr lang="ko-KR" altLang="en-US" sz="4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차 분류가 갱신된다</a:t>
                      </a:r>
                      <a:r>
                        <a:rPr lang="en-US" altLang="ko-KR" sz="4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127786"/>
                  </a:ext>
                </a:extLst>
              </a:tr>
            </a:tbl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4701688" y="1628775"/>
            <a:ext cx="2907034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"/>
    </mc:Choice>
    <mc:Fallback xmlns="">
      <p:transition spd="slow" advTm="7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902208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Requirements Specification 5/6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3012" y="1762125"/>
            <a:ext cx="186110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3885326" y="1820863"/>
            <a:ext cx="228481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4701688" y="1628775"/>
            <a:ext cx="2907034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768109"/>
              </p:ext>
            </p:extLst>
          </p:nvPr>
        </p:nvGraphicFramePr>
        <p:xfrm>
          <a:off x="523876" y="1171570"/>
          <a:ext cx="11153774" cy="5305430"/>
        </p:xfrm>
        <a:graphic>
          <a:graphicData uri="http://schemas.openxmlformats.org/drawingml/2006/table">
            <a:tbl>
              <a:tblPr/>
              <a:tblGrid>
                <a:gridCol w="966524">
                  <a:extLst>
                    <a:ext uri="{9D8B030D-6E8A-4147-A177-3AD203B41FA5}">
                      <a16:colId xmlns:a16="http://schemas.microsoft.com/office/drawing/2014/main" val="1007060930"/>
                    </a:ext>
                  </a:extLst>
                </a:gridCol>
                <a:gridCol w="924662">
                  <a:extLst>
                    <a:ext uri="{9D8B030D-6E8A-4147-A177-3AD203B41FA5}">
                      <a16:colId xmlns:a16="http://schemas.microsoft.com/office/drawing/2014/main" val="1042807811"/>
                    </a:ext>
                  </a:extLst>
                </a:gridCol>
                <a:gridCol w="1385144">
                  <a:extLst>
                    <a:ext uri="{9D8B030D-6E8A-4147-A177-3AD203B41FA5}">
                      <a16:colId xmlns:a16="http://schemas.microsoft.com/office/drawing/2014/main" val="1368726790"/>
                    </a:ext>
                  </a:extLst>
                </a:gridCol>
                <a:gridCol w="7162094">
                  <a:extLst>
                    <a:ext uri="{9D8B030D-6E8A-4147-A177-3AD203B41FA5}">
                      <a16:colId xmlns:a16="http://schemas.microsoft.com/office/drawing/2014/main" val="1217944432"/>
                    </a:ext>
                  </a:extLst>
                </a:gridCol>
                <a:gridCol w="715350">
                  <a:extLst>
                    <a:ext uri="{9D8B030D-6E8A-4147-A177-3AD203B41FA5}">
                      <a16:colId xmlns:a16="http://schemas.microsoft.com/office/drawing/2014/main" val="1614935795"/>
                    </a:ext>
                  </a:extLst>
                </a:gridCol>
              </a:tblGrid>
              <a:tr h="18153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명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요구사항명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요구사항 내용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사용자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267462"/>
                  </a:ext>
                </a:extLst>
              </a:tr>
              <a:tr h="13926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WYW_0100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관리자 메뉴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등록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상품명 유효성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숫자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/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한글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/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영어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/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특수문자 제한없이 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255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자 입력가능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관리자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32349"/>
                  </a:ext>
                </a:extLst>
              </a:tr>
              <a:tr h="13926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WYW_0101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상품가격 유효성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숫자만 입력 가능하다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220901"/>
                  </a:ext>
                </a:extLst>
              </a:tr>
              <a:tr h="13926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WYW_0102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상품수량 유효성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숫자만 입력 가능하다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802246"/>
                  </a:ext>
                </a:extLst>
              </a:tr>
              <a:tr h="13926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WYW_0103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상품소개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제한 없음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275703"/>
                  </a:ext>
                </a:extLst>
              </a:tr>
              <a:tr h="25432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WYW_0104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이미지 유효성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1MB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이하 크기의 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jpg, png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만 선택이 가능하며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잘못된 파일 선택 시 오류 메시지가 출력 되고 파일이 입력되지 않는다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여러개의 이미지를 선택할 수 있다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단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하나씩 입력해야 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005447"/>
                  </a:ext>
                </a:extLst>
              </a:tr>
              <a:tr h="13926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WYW_0105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이미지 표기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이미지 파일을 선택하면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선택된 이미지가 아래에 출력되어 육안으로 확인 할 수 있다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424294"/>
                  </a:ext>
                </a:extLst>
              </a:tr>
              <a:tr h="13926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WYW_0106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관리자 메뉴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목록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정보 표기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등록된 상품의 리스트를 보여주며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각 상품에 대한 정보를 보여 준다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479987"/>
                  </a:ext>
                </a:extLst>
              </a:tr>
              <a:tr h="13926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WYW_0107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관리 버튼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리스트 테이블에서 각 행의 관리 버튼을 누르면 상품 관리페이지로 이동 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14768"/>
                  </a:ext>
                </a:extLst>
              </a:tr>
              <a:tr h="25432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WYW_0108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관리 페이지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관리 버튼이나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클릭하면 상품관리 페이지로 이동한다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상품등록 페이지와 같은 양식을 사용한다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상품에 대한 정보를 수정하거나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삭제 할 수있다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507663"/>
                  </a:ext>
                </a:extLst>
              </a:tr>
              <a:tr h="25714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WYW_0109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관리 페이지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수정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입력된 내용을 수정할 수 있으며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수정전에는 이미지를 무조건 한 개를 선택해야 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등록된 이미지가 없을 때는 이미지 없음 이미지가 표시된다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301057"/>
                  </a:ext>
                </a:extLst>
              </a:tr>
              <a:tr h="25714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WYW_0110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관리 페이지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삭제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상품에 대한 정보를 삭제한다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495776"/>
                  </a:ext>
                </a:extLst>
              </a:tr>
              <a:tr h="25714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WYW_0111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목록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정렬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(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기본정렬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)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최신등록순으로 상품을 정렬한다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459244"/>
                  </a:ext>
                </a:extLst>
              </a:tr>
              <a:tr h="25714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WYW_0112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목록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정렬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(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누적판매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)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누적판매량이 높은 순으로 상품을 정렬한다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77873"/>
                  </a:ext>
                </a:extLst>
              </a:tr>
              <a:tr h="25714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WYW_0113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목록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정렬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(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가격순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)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가격이 높은 순으로 상품을 정렬한다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16016"/>
                  </a:ext>
                </a:extLst>
              </a:tr>
              <a:tr h="25714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WYW_0114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목록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정렬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(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재고순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)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재고가 많은 순으로 상품을 정렬한다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820296"/>
                  </a:ext>
                </a:extLst>
              </a:tr>
              <a:tr h="25714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WYW_0115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상세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페이지로 이동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상품의 이름을 클릭하면 상품 상세 페이지로 이동한다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304766"/>
                  </a:ext>
                </a:extLst>
              </a:tr>
              <a:tr h="13926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WYW_0116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검색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상품명으로 검색할 수 있다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309565"/>
                  </a:ext>
                </a:extLst>
              </a:tr>
              <a:tr h="25714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WYW_0117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관리자 메뉴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문의사항관리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문의사항 정보 표기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모든 상품들에 입련된 문의 사항들의 리스트를 취합하여 문의 사항에 대한 정보를 표기 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표기 정보는 문의를 등록한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사용자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문의상품명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등록날짜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답변상태이며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정렬기준은 최신순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답변상태가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“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답변대기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”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인 문의가 위에 노출된다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9523465"/>
                  </a:ext>
                </a:extLst>
              </a:tr>
              <a:tr h="13926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WYW_0118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문의 사항 관리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답변 상태가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“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답변 대기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”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인 문의 내역의 문의관리을 누르면 답변을 등록할 수 있는 팝업창 나타난다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354019"/>
                  </a:ext>
                </a:extLst>
              </a:tr>
              <a:tr h="25714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WYW_0119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문의 사항 관리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답변등록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답변 등록 창에서 문의 내용을 확인 할 수 있고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아래에 있는 입력란에 답변을 입력하고 답변등록 버튼을 누르면 답변이 등록되고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답변상태가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“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답변완료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”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상태로 변경 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337243"/>
                  </a:ext>
                </a:extLst>
              </a:tr>
              <a:tr h="27616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WYW_0120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문의 사항 관리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답변수정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답변이 완료된 문의사항은 관리버튼이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“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답변확인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”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버튼으로 변경되며 클릭시 답변 확인 창이 뜬다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답변확인 창에서 답변수정버튼을 누르면 버튼은 등록버튼으로 변경되며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답변내역은 수정 가능한 상태로 바뀐다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등록버튼을 누르면 변경된 내역이 적용된다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294355"/>
                  </a:ext>
                </a:extLst>
              </a:tr>
              <a:tr h="25714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WYW_0121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문의 사항 관리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정렬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(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전체보기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)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답변상태에 상관없이 모든 문의 내역을 표기하며 정렬기준은 최신순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답변상태가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“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답변대기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”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인 문의가 위에 노출된다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648148"/>
                  </a:ext>
                </a:extLst>
              </a:tr>
              <a:tr h="25714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WYW_0122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문의 사항 관리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정렬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(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답변대기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)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답변상태가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“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답변대기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”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인 문의내역만 표기한다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632303"/>
                  </a:ext>
                </a:extLst>
              </a:tr>
              <a:tr h="25714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WYW_0123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문의 사항 관리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정렬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(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답변완료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)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 dirty="0" err="1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답변상태가</a:t>
                      </a:r>
                      <a:r>
                        <a:rPr lang="ko-KR" altLang="en-US" sz="4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ko-KR" altLang="en-US" sz="4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“</a:t>
                      </a:r>
                      <a:r>
                        <a:rPr lang="ko-KR" altLang="en-US" sz="400" kern="0" spc="0" dirty="0" err="1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답변완료</a:t>
                      </a:r>
                      <a:r>
                        <a:rPr lang="ko-KR" altLang="en-US" sz="400" kern="0" spc="0" dirty="0" err="1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”</a:t>
                      </a:r>
                      <a:r>
                        <a:rPr lang="ko-KR" altLang="en-US" sz="400" kern="0" spc="0" dirty="0" err="1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인</a:t>
                      </a:r>
                      <a:r>
                        <a:rPr lang="ko-KR" altLang="en-US" sz="4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ko-KR" altLang="en-US" sz="400" kern="0" spc="0" dirty="0" err="1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문의내역만</a:t>
                      </a:r>
                      <a:r>
                        <a:rPr lang="ko-KR" altLang="en-US" sz="4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 표기한다</a:t>
                      </a:r>
                      <a:r>
                        <a:rPr lang="en-US" altLang="ko-KR" sz="4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007348"/>
                  </a:ext>
                </a:extLst>
              </a:tr>
            </a:tbl>
          </a:graphicData>
        </a:graphic>
      </p:graphicFrame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4533420" y="1462088"/>
            <a:ext cx="2874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41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"/>
    </mc:Choice>
    <mc:Fallback xmlns="">
      <p:transition spd="slow" advTm="69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902208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Requirements Specification 6/6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3012" y="1762125"/>
            <a:ext cx="186110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3885326" y="1820863"/>
            <a:ext cx="228481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4701688" y="1628775"/>
            <a:ext cx="2907034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4533420" y="1462088"/>
            <a:ext cx="2874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96531"/>
              </p:ext>
            </p:extLst>
          </p:nvPr>
        </p:nvGraphicFramePr>
        <p:xfrm>
          <a:off x="523876" y="1162045"/>
          <a:ext cx="11172823" cy="5286379"/>
        </p:xfrm>
        <a:graphic>
          <a:graphicData uri="http://schemas.openxmlformats.org/drawingml/2006/table">
            <a:tbl>
              <a:tblPr/>
              <a:tblGrid>
                <a:gridCol w="672265">
                  <a:extLst>
                    <a:ext uri="{9D8B030D-6E8A-4147-A177-3AD203B41FA5}">
                      <a16:colId xmlns:a16="http://schemas.microsoft.com/office/drawing/2014/main" val="1908621056"/>
                    </a:ext>
                  </a:extLst>
                </a:gridCol>
                <a:gridCol w="953098">
                  <a:extLst>
                    <a:ext uri="{9D8B030D-6E8A-4147-A177-3AD203B41FA5}">
                      <a16:colId xmlns:a16="http://schemas.microsoft.com/office/drawing/2014/main" val="3722321636"/>
                    </a:ext>
                  </a:extLst>
                </a:gridCol>
                <a:gridCol w="1427743">
                  <a:extLst>
                    <a:ext uri="{9D8B030D-6E8A-4147-A177-3AD203B41FA5}">
                      <a16:colId xmlns:a16="http://schemas.microsoft.com/office/drawing/2014/main" val="3857001477"/>
                    </a:ext>
                  </a:extLst>
                </a:gridCol>
                <a:gridCol w="7382366">
                  <a:extLst>
                    <a:ext uri="{9D8B030D-6E8A-4147-A177-3AD203B41FA5}">
                      <a16:colId xmlns:a16="http://schemas.microsoft.com/office/drawing/2014/main" val="2414138184"/>
                    </a:ext>
                  </a:extLst>
                </a:gridCol>
                <a:gridCol w="737351">
                  <a:extLst>
                    <a:ext uri="{9D8B030D-6E8A-4147-A177-3AD203B41FA5}">
                      <a16:colId xmlns:a16="http://schemas.microsoft.com/office/drawing/2014/main" val="555148676"/>
                    </a:ext>
                  </a:extLst>
                </a:gridCol>
              </a:tblGrid>
              <a:tr h="2555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요구사항명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요구사항 내용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사용자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8491960"/>
                  </a:ext>
                </a:extLst>
              </a:tr>
              <a:tr h="199011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WYW_0124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관리자 메뉴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문의사항관리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상세 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페이지로 이동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상품의 이름을 클릭하면 상품 상세 페이지로 이동한다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관리자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8537184"/>
                  </a:ext>
                </a:extLst>
              </a:tr>
              <a:tr h="1696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상품명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사용자기준으로 검색한다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065200"/>
                  </a:ext>
                </a:extLst>
              </a:tr>
              <a:tr h="19901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WYW_0125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검색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045954"/>
                  </a:ext>
                </a:extLst>
              </a:tr>
              <a:tr h="34877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WYW_0126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관리자 메뉴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 관리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 정보 표기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결제가 완료된 주문내역 리스트와 그 정보를 표기 한다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주문 정보는 주문번호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주문자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주문상품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주문날짜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주문상태를 표기한다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391815"/>
                  </a:ext>
                </a:extLst>
              </a:tr>
              <a:tr h="36869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WYW_0127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 관리 페이지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주문상품 란의 텍스트를 클릭하거나 배송관리 버튼을 클릭하면 배송관리 페이지로 이동된다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배송관리 페이지는 주문내역을 더 상세하게 나타내며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주문상품의 수량과 주문금액 수취정보 등을 표기한다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096319"/>
                  </a:ext>
                </a:extLst>
              </a:tr>
              <a:tr h="19901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WYW_0128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 관리 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배송시작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 관리 페이지에서 배송시작 버튼을 누르면 주문상태는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“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배송시작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”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으로 변경된다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7537293"/>
                  </a:ext>
                </a:extLst>
              </a:tr>
              <a:tr h="19901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WYW_0129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 관리 </a:t>
                      </a:r>
                      <a:r>
                        <a:rPr lang="en-US" altLang="ko-KR" sz="6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배송취소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 관리 페이지에서 배송취소 버튼을 누르면 주문상태는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“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배송취소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”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로 변경된다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153177"/>
                  </a:ext>
                </a:extLst>
              </a:tr>
              <a:tr h="19901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WYW_0130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주문 검색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주문자의 이름으로 주문내역을 검색한다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211966"/>
                  </a:ext>
                </a:extLst>
              </a:tr>
              <a:tr h="19901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WYW_0131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관리자 메뉴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회원관리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회원 정보 표기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가입한 회원들의 리스트를 보여주며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아이디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이름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가입일자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활성화 상태를 보여준다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940237"/>
                  </a:ext>
                </a:extLst>
              </a:tr>
              <a:tr h="36869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WYW_0132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회원 관리 페이지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회원 관리 버튼을 누르면 회원관리 페이지로 이동되며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회원의 정보를 대신 수정해줄 수 있고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계정상태 변경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관리권한을 부여 할 수 있다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884484"/>
                  </a:ext>
                </a:extLst>
              </a:tr>
              <a:tr h="36869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WYW_0133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회원 관리 페이지 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권한 제한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최고관리자의 정보는 다른 하위 관리자들이 수정할 수 없다</a:t>
                      </a:r>
                      <a:r>
                        <a:rPr lang="en-US" altLang="ko-KR" sz="6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관리자들 </a:t>
                      </a:r>
                      <a:r>
                        <a:rPr lang="ko-KR" altLang="en-US" sz="600" kern="0" spc="0" dirty="0" err="1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끼리는</a:t>
                      </a: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 서로 관리 권한을 해제하거나 계정을 비활성화 </a:t>
                      </a:r>
                      <a:r>
                        <a:rPr lang="ko-KR" altLang="en-US" sz="600" kern="0" spc="0" dirty="0" err="1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할수</a:t>
                      </a: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 없다</a:t>
                      </a:r>
                      <a:r>
                        <a:rPr lang="en-US" altLang="ko-KR" sz="6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최고 관리자가 아닌 경우 관리 권한을 부여할 수 없다</a:t>
                      </a:r>
                      <a:r>
                        <a:rPr lang="en-US" altLang="ko-KR" sz="6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532817"/>
                  </a:ext>
                </a:extLst>
              </a:tr>
              <a:tr h="36869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WYW_0134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회원 정보 </a:t>
                      </a:r>
                      <a:r>
                        <a:rPr lang="ko-KR" altLang="en-US" sz="600" kern="0" spc="0" dirty="0" smtClean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수정</a:t>
                      </a:r>
                      <a:endParaRPr lang="ko-KR" altLang="en-US" sz="700" kern="0" spc="0" dirty="0" smtClean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600" kern="0" spc="0" dirty="0" smtClean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비밀번호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비밀번호를 기준제한 없이 수정가능 하다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896692"/>
                  </a:ext>
                </a:extLst>
              </a:tr>
              <a:tr h="53838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WYW_0136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회원 정보 수정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휴대전화 </a:t>
                      </a:r>
                      <a:r>
                        <a:rPr lang="ko-KR" altLang="en-US" sz="600" kern="0" spc="0" dirty="0" err="1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중복검사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휴대전화 수정 시 중복검사를 실시 한다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050645"/>
                  </a:ext>
                </a:extLst>
              </a:tr>
              <a:tr h="53838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WYW_0137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회원 정보 수정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이메일 중복검사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이메일 수정시 중복검사를 실시 한다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94427"/>
                  </a:ext>
                </a:extLst>
              </a:tr>
              <a:tr h="36869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WYW_0138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회원 정보 수정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주소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다음 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API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를 이용하여 주소를 입력하거나 직접 입력하여 수정한다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34473"/>
                  </a:ext>
                </a:extLst>
              </a:tr>
              <a:tr h="19901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WYW_0139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계정상태 관리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현재 계정의 상태를 나타내면 계정을 활성화 시키거나 비 활성화 시킬 수 있다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비활성화 계정은 로그인이 제한된다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37039"/>
                  </a:ext>
                </a:extLst>
              </a:tr>
              <a:tr h="19901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WYW_0140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관리권한 부여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/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해제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최고 관리자만 이용할 수 있는 메뉴로 계정에 관리 권한을 부여한다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최고관리자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278849"/>
                  </a:ext>
                </a:extLst>
              </a:tr>
            </a:tbl>
          </a:graphicData>
        </a:graphic>
      </p:graphicFrame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73765" y="1714500"/>
            <a:ext cx="130533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81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0"/>
    </mc:Choice>
    <mc:Fallback xmlns="">
      <p:transition spd="slow" advTm="225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902208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Table Specification 1/6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3012" y="1762125"/>
            <a:ext cx="186110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3885326" y="1820863"/>
            <a:ext cx="228481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4701688" y="1628775"/>
            <a:ext cx="2907034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4533420" y="1462088"/>
            <a:ext cx="2874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73765" y="1714500"/>
            <a:ext cx="130533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6C292A0-10BA-4DE3-B9D4-1FAEDC9AF7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880773"/>
              </p:ext>
            </p:extLst>
          </p:nvPr>
        </p:nvGraphicFramePr>
        <p:xfrm>
          <a:off x="828675" y="995363"/>
          <a:ext cx="10515601" cy="3383561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1086105">
                  <a:extLst>
                    <a:ext uri="{9D8B030D-6E8A-4147-A177-3AD203B41FA5}">
                      <a16:colId xmlns:a16="http://schemas.microsoft.com/office/drawing/2014/main" val="1299277910"/>
                    </a:ext>
                  </a:extLst>
                </a:gridCol>
                <a:gridCol w="1028070">
                  <a:extLst>
                    <a:ext uri="{9D8B030D-6E8A-4147-A177-3AD203B41FA5}">
                      <a16:colId xmlns:a16="http://schemas.microsoft.com/office/drawing/2014/main" val="2337419336"/>
                    </a:ext>
                  </a:extLst>
                </a:gridCol>
                <a:gridCol w="1116505">
                  <a:extLst>
                    <a:ext uri="{9D8B030D-6E8A-4147-A177-3AD203B41FA5}">
                      <a16:colId xmlns:a16="http://schemas.microsoft.com/office/drawing/2014/main" val="291470391"/>
                    </a:ext>
                  </a:extLst>
                </a:gridCol>
                <a:gridCol w="707488">
                  <a:extLst>
                    <a:ext uri="{9D8B030D-6E8A-4147-A177-3AD203B41FA5}">
                      <a16:colId xmlns:a16="http://schemas.microsoft.com/office/drawing/2014/main" val="4279537561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764263820"/>
                    </a:ext>
                  </a:extLst>
                </a:gridCol>
                <a:gridCol w="596944">
                  <a:extLst>
                    <a:ext uri="{9D8B030D-6E8A-4147-A177-3AD203B41FA5}">
                      <a16:colId xmlns:a16="http://schemas.microsoft.com/office/drawing/2014/main" val="1143252361"/>
                    </a:ext>
                  </a:extLst>
                </a:gridCol>
                <a:gridCol w="596944">
                  <a:extLst>
                    <a:ext uri="{9D8B030D-6E8A-4147-A177-3AD203B41FA5}">
                      <a16:colId xmlns:a16="http://schemas.microsoft.com/office/drawing/2014/main" val="2920027328"/>
                    </a:ext>
                  </a:extLst>
                </a:gridCol>
                <a:gridCol w="1602904">
                  <a:extLst>
                    <a:ext uri="{9D8B030D-6E8A-4147-A177-3AD203B41FA5}">
                      <a16:colId xmlns:a16="http://schemas.microsoft.com/office/drawing/2014/main" val="1850225411"/>
                    </a:ext>
                  </a:extLst>
                </a:gridCol>
                <a:gridCol w="1370759">
                  <a:extLst>
                    <a:ext uri="{9D8B030D-6E8A-4147-A177-3AD203B41FA5}">
                      <a16:colId xmlns:a16="http://schemas.microsoft.com/office/drawing/2014/main" val="3064737075"/>
                    </a:ext>
                  </a:extLst>
                </a:gridCol>
                <a:gridCol w="1370759">
                  <a:extLst>
                    <a:ext uri="{9D8B030D-6E8A-4147-A177-3AD203B41FA5}">
                      <a16:colId xmlns:a16="http://schemas.microsoft.com/office/drawing/2014/main" val="1562592581"/>
                    </a:ext>
                  </a:extLst>
                </a:gridCol>
              </a:tblGrid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users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회원테이블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bigint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bigint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PRI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auto_increment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인덱스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954047134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users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회원테이블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user_id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varchar(45)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UNI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회원 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4267205627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users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회원테이블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password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varchar(255)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회원 비밀번호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2831336460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users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회원테이블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name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varchar(255)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회원 이름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958913167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users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회원테이블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mobile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varchar(255)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UNI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회원 전화번호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통합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134773131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users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회원테이블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mobile1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varchar(3)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회원 전화번호 앞자리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1708241952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users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회원테이블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mobile2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varchar(4)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회원 전화번호 중간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928774197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users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회원테이블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mobile3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varchar(4)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회원 전화번호 뒷자리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1851455323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users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회원테이블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email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varchar(255)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UNI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회원 이메일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445086339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users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회원테이블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address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varchar(255)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회원 주소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통합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2419136856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users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회원테이블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created_at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CURRENT_TIMESTAMP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DEFAULT_GENERATED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회원 가입 일자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2451815217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users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회원테이블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APIPostcode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varchar(255)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회원 우편번호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2543994464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users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회원테이블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APIAddress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varchar(255)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회원 주소지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1570521279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users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회원테이블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APIExtraAddress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varchar(255)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회원 주소지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추가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1958370629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users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회원테이블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APIDetailAddress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varchar(255)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회원 주소지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상세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652586359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users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회원테이블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is_admin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tinyint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tinyint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관리권한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1458113397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users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회원테이블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is_active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tinyint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tinyint unsigned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계정 활성 여부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339096943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4A60832-BFAE-9C8E-4077-771A48D7C8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491454"/>
              </p:ext>
            </p:extLst>
          </p:nvPr>
        </p:nvGraphicFramePr>
        <p:xfrm>
          <a:off x="828675" y="4410075"/>
          <a:ext cx="10515600" cy="2189363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1086105">
                  <a:extLst>
                    <a:ext uri="{9D8B030D-6E8A-4147-A177-3AD203B41FA5}">
                      <a16:colId xmlns:a16="http://schemas.microsoft.com/office/drawing/2014/main" val="3923774149"/>
                    </a:ext>
                  </a:extLst>
                </a:gridCol>
                <a:gridCol w="1028070">
                  <a:extLst>
                    <a:ext uri="{9D8B030D-6E8A-4147-A177-3AD203B41FA5}">
                      <a16:colId xmlns:a16="http://schemas.microsoft.com/office/drawing/2014/main" val="3846118449"/>
                    </a:ext>
                  </a:extLst>
                </a:gridCol>
                <a:gridCol w="1116505">
                  <a:extLst>
                    <a:ext uri="{9D8B030D-6E8A-4147-A177-3AD203B41FA5}">
                      <a16:colId xmlns:a16="http://schemas.microsoft.com/office/drawing/2014/main" val="1989433809"/>
                    </a:ext>
                  </a:extLst>
                </a:gridCol>
                <a:gridCol w="707488">
                  <a:extLst>
                    <a:ext uri="{9D8B030D-6E8A-4147-A177-3AD203B41FA5}">
                      <a16:colId xmlns:a16="http://schemas.microsoft.com/office/drawing/2014/main" val="134589658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6473027"/>
                    </a:ext>
                  </a:extLst>
                </a:gridCol>
                <a:gridCol w="596944">
                  <a:extLst>
                    <a:ext uri="{9D8B030D-6E8A-4147-A177-3AD203B41FA5}">
                      <a16:colId xmlns:a16="http://schemas.microsoft.com/office/drawing/2014/main" val="2293434303"/>
                    </a:ext>
                  </a:extLst>
                </a:gridCol>
                <a:gridCol w="596944">
                  <a:extLst>
                    <a:ext uri="{9D8B030D-6E8A-4147-A177-3AD203B41FA5}">
                      <a16:colId xmlns:a16="http://schemas.microsoft.com/office/drawing/2014/main" val="296650076"/>
                    </a:ext>
                  </a:extLst>
                </a:gridCol>
                <a:gridCol w="1602903">
                  <a:extLst>
                    <a:ext uri="{9D8B030D-6E8A-4147-A177-3AD203B41FA5}">
                      <a16:colId xmlns:a16="http://schemas.microsoft.com/office/drawing/2014/main" val="3579661043"/>
                    </a:ext>
                  </a:extLst>
                </a:gridCol>
                <a:gridCol w="1370759">
                  <a:extLst>
                    <a:ext uri="{9D8B030D-6E8A-4147-A177-3AD203B41FA5}">
                      <a16:colId xmlns:a16="http://schemas.microsoft.com/office/drawing/2014/main" val="2378106616"/>
                    </a:ext>
                  </a:extLst>
                </a:gridCol>
                <a:gridCol w="1370759">
                  <a:extLst>
                    <a:ext uri="{9D8B030D-6E8A-4147-A177-3AD203B41FA5}">
                      <a16:colId xmlns:a16="http://schemas.microsoft.com/office/drawing/2014/main" val="3964566534"/>
                    </a:ext>
                  </a:extLst>
                </a:gridCol>
              </a:tblGrid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테이블명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테이블 설명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테이터타입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컬럼타입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컬럼키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null</a:t>
                      </a:r>
                      <a:r>
                        <a:rPr lang="ko-KR" altLang="en-US" sz="1000" u="none" strike="noStrike">
                          <a:effectLst/>
                        </a:rPr>
                        <a:t>여부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 디폴트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자동 여부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컬럼설명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1044652635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상품테이블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bigint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bigint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PRI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auto_increment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상품 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511262776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상품테이블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user_id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varchar(255)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상품 등록 유저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2088152560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상품테이블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name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varchar(255)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상품명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82239011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상품테이블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description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text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text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상품설명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405110813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상품테이블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cate_code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varchar(30)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MUL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카테고리코드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348956059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상품테이블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ratingAvg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decimal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decimal(2,1)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상품 평균 평점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016945368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상품테이블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price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상품 가격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2222820079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상품테이블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stock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 unsigned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상품 재고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4189963332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상품테이블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cumulative_sales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 unsigned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누적 판매량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06105668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상품테이블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</a:rPr>
                        <a:t>created_at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CURRENT_TIMESTAMP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DEFAULT_GENERATED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등록일자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2934590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609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1"/>
    </mc:Choice>
    <mc:Fallback xmlns="">
      <p:transition spd="slow" advTm="76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902208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Table Specification 2/6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3012" y="1762125"/>
            <a:ext cx="186110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3885326" y="1820863"/>
            <a:ext cx="228481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4701688" y="1628775"/>
            <a:ext cx="2907034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4533420" y="1462088"/>
            <a:ext cx="2874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73765" y="1714500"/>
            <a:ext cx="130533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FA1F27F-E178-33C6-50B2-07A024EC0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491162"/>
              </p:ext>
            </p:extLst>
          </p:nvPr>
        </p:nvGraphicFramePr>
        <p:xfrm>
          <a:off x="847725" y="1143000"/>
          <a:ext cx="10557770" cy="731656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1090461">
                  <a:extLst>
                    <a:ext uri="{9D8B030D-6E8A-4147-A177-3AD203B41FA5}">
                      <a16:colId xmlns:a16="http://schemas.microsoft.com/office/drawing/2014/main" val="1948839604"/>
                    </a:ext>
                  </a:extLst>
                </a:gridCol>
                <a:gridCol w="1032193">
                  <a:extLst>
                    <a:ext uri="{9D8B030D-6E8A-4147-A177-3AD203B41FA5}">
                      <a16:colId xmlns:a16="http://schemas.microsoft.com/office/drawing/2014/main" val="814866123"/>
                    </a:ext>
                  </a:extLst>
                </a:gridCol>
                <a:gridCol w="1120983">
                  <a:extLst>
                    <a:ext uri="{9D8B030D-6E8A-4147-A177-3AD203B41FA5}">
                      <a16:colId xmlns:a16="http://schemas.microsoft.com/office/drawing/2014/main" val="3105957600"/>
                    </a:ext>
                  </a:extLst>
                </a:gridCol>
                <a:gridCol w="710325">
                  <a:extLst>
                    <a:ext uri="{9D8B030D-6E8A-4147-A177-3AD203B41FA5}">
                      <a16:colId xmlns:a16="http://schemas.microsoft.com/office/drawing/2014/main" val="2047777775"/>
                    </a:ext>
                  </a:extLst>
                </a:gridCol>
                <a:gridCol w="1043290">
                  <a:extLst>
                    <a:ext uri="{9D8B030D-6E8A-4147-A177-3AD203B41FA5}">
                      <a16:colId xmlns:a16="http://schemas.microsoft.com/office/drawing/2014/main" val="3851100026"/>
                    </a:ext>
                  </a:extLst>
                </a:gridCol>
                <a:gridCol w="599338">
                  <a:extLst>
                    <a:ext uri="{9D8B030D-6E8A-4147-A177-3AD203B41FA5}">
                      <a16:colId xmlns:a16="http://schemas.microsoft.com/office/drawing/2014/main" val="4195912002"/>
                    </a:ext>
                  </a:extLst>
                </a:gridCol>
                <a:gridCol w="599338">
                  <a:extLst>
                    <a:ext uri="{9D8B030D-6E8A-4147-A177-3AD203B41FA5}">
                      <a16:colId xmlns:a16="http://schemas.microsoft.com/office/drawing/2014/main" val="3634711315"/>
                    </a:ext>
                  </a:extLst>
                </a:gridCol>
                <a:gridCol w="1609332">
                  <a:extLst>
                    <a:ext uri="{9D8B030D-6E8A-4147-A177-3AD203B41FA5}">
                      <a16:colId xmlns:a16="http://schemas.microsoft.com/office/drawing/2014/main" val="2627840752"/>
                    </a:ext>
                  </a:extLst>
                </a:gridCol>
                <a:gridCol w="1376255">
                  <a:extLst>
                    <a:ext uri="{9D8B030D-6E8A-4147-A177-3AD203B41FA5}">
                      <a16:colId xmlns:a16="http://schemas.microsoft.com/office/drawing/2014/main" val="4106949295"/>
                    </a:ext>
                  </a:extLst>
                </a:gridCol>
                <a:gridCol w="1376255">
                  <a:extLst>
                    <a:ext uri="{9D8B030D-6E8A-4147-A177-3AD203B41FA5}">
                      <a16:colId xmlns:a16="http://schemas.microsoft.com/office/drawing/2014/main" val="1613098468"/>
                    </a:ext>
                  </a:extLst>
                </a:gridCol>
              </a:tblGrid>
              <a:tr h="1829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테이블명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테이블 설명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테이터타입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컬럼타입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컬럼키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null</a:t>
                      </a:r>
                      <a:r>
                        <a:rPr lang="ko-KR" altLang="en-US" sz="1000" u="none" strike="noStrike">
                          <a:effectLst/>
                        </a:rPr>
                        <a:t>여부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 디폴트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자동 여부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컬럼설명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extLst>
                  <a:ext uri="{0D108BD9-81ED-4DB2-BD59-A6C34878D82A}">
                    <a16:rowId xmlns:a16="http://schemas.microsoft.com/office/drawing/2014/main" val="1720870452"/>
                  </a:ext>
                </a:extLst>
              </a:tr>
              <a:tr h="182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products_category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상품카테고리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cate_name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varchar(20)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카테고리명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extLst>
                  <a:ext uri="{0D108BD9-81ED-4DB2-BD59-A6C34878D82A}">
                    <a16:rowId xmlns:a16="http://schemas.microsoft.com/office/drawing/2014/main" val="1380129748"/>
                  </a:ext>
                </a:extLst>
              </a:tr>
              <a:tr h="182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products_category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상품카테고리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cate_code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varchar(30)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PRI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카테고리코드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extLst>
                  <a:ext uri="{0D108BD9-81ED-4DB2-BD59-A6C34878D82A}">
                    <a16:rowId xmlns:a16="http://schemas.microsoft.com/office/drawing/2014/main" val="1416030809"/>
                  </a:ext>
                </a:extLst>
              </a:tr>
              <a:tr h="182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products_category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상품카테고리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cate_code_ref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varchar(30)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MUL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참조 카테고리코드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extLst>
                  <a:ext uri="{0D108BD9-81ED-4DB2-BD59-A6C34878D82A}">
                    <a16:rowId xmlns:a16="http://schemas.microsoft.com/office/drawing/2014/main" val="541562412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C1C558-16BE-084A-5998-975FED9188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91759"/>
              </p:ext>
            </p:extLst>
          </p:nvPr>
        </p:nvGraphicFramePr>
        <p:xfrm>
          <a:off x="847725" y="2066814"/>
          <a:ext cx="10557770" cy="1097484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1090461">
                  <a:extLst>
                    <a:ext uri="{9D8B030D-6E8A-4147-A177-3AD203B41FA5}">
                      <a16:colId xmlns:a16="http://schemas.microsoft.com/office/drawing/2014/main" val="1275747854"/>
                    </a:ext>
                  </a:extLst>
                </a:gridCol>
                <a:gridCol w="1032193">
                  <a:extLst>
                    <a:ext uri="{9D8B030D-6E8A-4147-A177-3AD203B41FA5}">
                      <a16:colId xmlns:a16="http://schemas.microsoft.com/office/drawing/2014/main" val="524976707"/>
                    </a:ext>
                  </a:extLst>
                </a:gridCol>
                <a:gridCol w="1120983">
                  <a:extLst>
                    <a:ext uri="{9D8B030D-6E8A-4147-A177-3AD203B41FA5}">
                      <a16:colId xmlns:a16="http://schemas.microsoft.com/office/drawing/2014/main" val="2471547104"/>
                    </a:ext>
                  </a:extLst>
                </a:gridCol>
                <a:gridCol w="710325">
                  <a:extLst>
                    <a:ext uri="{9D8B030D-6E8A-4147-A177-3AD203B41FA5}">
                      <a16:colId xmlns:a16="http://schemas.microsoft.com/office/drawing/2014/main" val="2707745507"/>
                    </a:ext>
                  </a:extLst>
                </a:gridCol>
                <a:gridCol w="1043290">
                  <a:extLst>
                    <a:ext uri="{9D8B030D-6E8A-4147-A177-3AD203B41FA5}">
                      <a16:colId xmlns:a16="http://schemas.microsoft.com/office/drawing/2014/main" val="3022763320"/>
                    </a:ext>
                  </a:extLst>
                </a:gridCol>
                <a:gridCol w="599338">
                  <a:extLst>
                    <a:ext uri="{9D8B030D-6E8A-4147-A177-3AD203B41FA5}">
                      <a16:colId xmlns:a16="http://schemas.microsoft.com/office/drawing/2014/main" val="379215959"/>
                    </a:ext>
                  </a:extLst>
                </a:gridCol>
                <a:gridCol w="599338">
                  <a:extLst>
                    <a:ext uri="{9D8B030D-6E8A-4147-A177-3AD203B41FA5}">
                      <a16:colId xmlns:a16="http://schemas.microsoft.com/office/drawing/2014/main" val="802519407"/>
                    </a:ext>
                  </a:extLst>
                </a:gridCol>
                <a:gridCol w="1609332">
                  <a:extLst>
                    <a:ext uri="{9D8B030D-6E8A-4147-A177-3AD203B41FA5}">
                      <a16:colId xmlns:a16="http://schemas.microsoft.com/office/drawing/2014/main" val="325663427"/>
                    </a:ext>
                  </a:extLst>
                </a:gridCol>
                <a:gridCol w="1376255">
                  <a:extLst>
                    <a:ext uri="{9D8B030D-6E8A-4147-A177-3AD203B41FA5}">
                      <a16:colId xmlns:a16="http://schemas.microsoft.com/office/drawing/2014/main" val="622829912"/>
                    </a:ext>
                  </a:extLst>
                </a:gridCol>
                <a:gridCol w="1376255">
                  <a:extLst>
                    <a:ext uri="{9D8B030D-6E8A-4147-A177-3AD203B41FA5}">
                      <a16:colId xmlns:a16="http://schemas.microsoft.com/office/drawing/2014/main" val="3394248925"/>
                    </a:ext>
                  </a:extLst>
                </a:gridCol>
              </a:tblGrid>
              <a:tr h="1829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테이블명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테이블 설명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테이터타입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컬럼타입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컬럼키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null</a:t>
                      </a:r>
                      <a:r>
                        <a:rPr lang="ko-KR" altLang="en-US" sz="1000" u="none" strike="noStrike">
                          <a:effectLst/>
                        </a:rPr>
                        <a:t>여부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 디폴트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자동 여부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컬럼설명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extLst>
                  <a:ext uri="{0D108BD9-81ED-4DB2-BD59-A6C34878D82A}">
                    <a16:rowId xmlns:a16="http://schemas.microsoft.com/office/drawing/2014/main" val="765726194"/>
                  </a:ext>
                </a:extLst>
              </a:tr>
              <a:tr h="182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products_image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상품이미지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product_id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bigint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bigint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MUL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상품 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extLst>
                  <a:ext uri="{0D108BD9-81ED-4DB2-BD59-A6C34878D82A}">
                    <a16:rowId xmlns:a16="http://schemas.microsoft.com/office/drawing/2014/main" val="1713649571"/>
                  </a:ext>
                </a:extLst>
              </a:tr>
              <a:tr h="182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products_image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상품이미지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file_name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varchar(200)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이미지명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extLst>
                  <a:ext uri="{0D108BD9-81ED-4DB2-BD59-A6C34878D82A}">
                    <a16:rowId xmlns:a16="http://schemas.microsoft.com/office/drawing/2014/main" val="2755589642"/>
                  </a:ext>
                </a:extLst>
              </a:tr>
              <a:tr h="182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products_image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상품이미지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upload_path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varchar(200)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이미지 경로 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extLst>
                  <a:ext uri="{0D108BD9-81ED-4DB2-BD59-A6C34878D82A}">
                    <a16:rowId xmlns:a16="http://schemas.microsoft.com/office/drawing/2014/main" val="759239936"/>
                  </a:ext>
                </a:extLst>
              </a:tr>
              <a:tr h="182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products_image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상품이미지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</a:rPr>
                        <a:t>uuid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varchar(200)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PRI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이미지 </a:t>
                      </a:r>
                      <a:r>
                        <a:rPr lang="en-US" sz="1000" u="none" strike="noStrike">
                          <a:effectLst/>
                        </a:rPr>
                        <a:t>uuid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extLst>
                  <a:ext uri="{0D108BD9-81ED-4DB2-BD59-A6C34878D82A}">
                    <a16:rowId xmlns:a16="http://schemas.microsoft.com/office/drawing/2014/main" val="3372189033"/>
                  </a:ext>
                </a:extLst>
              </a:tr>
              <a:tr h="182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products_image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</a:rPr>
                        <a:t>상품이미지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created_at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datetime(3)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CURRENT_TIMESTAMP(3)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DEFAULT_GENERATED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등록일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extLst>
                  <a:ext uri="{0D108BD9-81ED-4DB2-BD59-A6C34878D82A}">
                    <a16:rowId xmlns:a16="http://schemas.microsoft.com/office/drawing/2014/main" val="1969886450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BD3D948-86F1-FF9A-838C-1D7845FA4E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330687"/>
              </p:ext>
            </p:extLst>
          </p:nvPr>
        </p:nvGraphicFramePr>
        <p:xfrm>
          <a:off x="847726" y="3356456"/>
          <a:ext cx="10557769" cy="1646226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1090461">
                  <a:extLst>
                    <a:ext uri="{9D8B030D-6E8A-4147-A177-3AD203B41FA5}">
                      <a16:colId xmlns:a16="http://schemas.microsoft.com/office/drawing/2014/main" val="4077403767"/>
                    </a:ext>
                  </a:extLst>
                </a:gridCol>
                <a:gridCol w="1032193">
                  <a:extLst>
                    <a:ext uri="{9D8B030D-6E8A-4147-A177-3AD203B41FA5}">
                      <a16:colId xmlns:a16="http://schemas.microsoft.com/office/drawing/2014/main" val="2379550825"/>
                    </a:ext>
                  </a:extLst>
                </a:gridCol>
                <a:gridCol w="1120983">
                  <a:extLst>
                    <a:ext uri="{9D8B030D-6E8A-4147-A177-3AD203B41FA5}">
                      <a16:colId xmlns:a16="http://schemas.microsoft.com/office/drawing/2014/main" val="2741774877"/>
                    </a:ext>
                  </a:extLst>
                </a:gridCol>
                <a:gridCol w="710325">
                  <a:extLst>
                    <a:ext uri="{9D8B030D-6E8A-4147-A177-3AD203B41FA5}">
                      <a16:colId xmlns:a16="http://schemas.microsoft.com/office/drawing/2014/main" val="2586695136"/>
                    </a:ext>
                  </a:extLst>
                </a:gridCol>
                <a:gridCol w="1043290">
                  <a:extLst>
                    <a:ext uri="{9D8B030D-6E8A-4147-A177-3AD203B41FA5}">
                      <a16:colId xmlns:a16="http://schemas.microsoft.com/office/drawing/2014/main" val="4150362927"/>
                    </a:ext>
                  </a:extLst>
                </a:gridCol>
                <a:gridCol w="599338">
                  <a:extLst>
                    <a:ext uri="{9D8B030D-6E8A-4147-A177-3AD203B41FA5}">
                      <a16:colId xmlns:a16="http://schemas.microsoft.com/office/drawing/2014/main" val="2307537832"/>
                    </a:ext>
                  </a:extLst>
                </a:gridCol>
                <a:gridCol w="599338">
                  <a:extLst>
                    <a:ext uri="{9D8B030D-6E8A-4147-A177-3AD203B41FA5}">
                      <a16:colId xmlns:a16="http://schemas.microsoft.com/office/drawing/2014/main" val="2707589174"/>
                    </a:ext>
                  </a:extLst>
                </a:gridCol>
                <a:gridCol w="1609331">
                  <a:extLst>
                    <a:ext uri="{9D8B030D-6E8A-4147-A177-3AD203B41FA5}">
                      <a16:colId xmlns:a16="http://schemas.microsoft.com/office/drawing/2014/main" val="3584198742"/>
                    </a:ext>
                  </a:extLst>
                </a:gridCol>
                <a:gridCol w="1376255">
                  <a:extLst>
                    <a:ext uri="{9D8B030D-6E8A-4147-A177-3AD203B41FA5}">
                      <a16:colId xmlns:a16="http://schemas.microsoft.com/office/drawing/2014/main" val="2736120540"/>
                    </a:ext>
                  </a:extLst>
                </a:gridCol>
                <a:gridCol w="1376255">
                  <a:extLst>
                    <a:ext uri="{9D8B030D-6E8A-4147-A177-3AD203B41FA5}">
                      <a16:colId xmlns:a16="http://schemas.microsoft.com/office/drawing/2014/main" val="2338264334"/>
                    </a:ext>
                  </a:extLst>
                </a:gridCol>
              </a:tblGrid>
              <a:tr h="1829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테이블명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테이블 설명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테이터타입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컬럼타입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컬럼키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null</a:t>
                      </a:r>
                      <a:r>
                        <a:rPr lang="ko-KR" altLang="en-US" sz="1000" u="none" strike="noStrike">
                          <a:effectLst/>
                        </a:rPr>
                        <a:t>여부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 디폴트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자동 여부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컬럼설명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extLst>
                  <a:ext uri="{0D108BD9-81ED-4DB2-BD59-A6C34878D82A}">
                    <a16:rowId xmlns:a16="http://schemas.microsoft.com/office/drawing/2014/main" val="335705203"/>
                  </a:ext>
                </a:extLst>
              </a:tr>
              <a:tr h="182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board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자유게시판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PRI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auto_increment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extLst>
                  <a:ext uri="{0D108BD9-81ED-4DB2-BD59-A6C34878D82A}">
                    <a16:rowId xmlns:a16="http://schemas.microsoft.com/office/drawing/2014/main" val="3396174289"/>
                  </a:ext>
                </a:extLst>
              </a:tr>
              <a:tr h="182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board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자유게시판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title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varchar(100)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제목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extLst>
                  <a:ext uri="{0D108BD9-81ED-4DB2-BD59-A6C34878D82A}">
                    <a16:rowId xmlns:a16="http://schemas.microsoft.com/office/drawing/2014/main" val="1305491262"/>
                  </a:ext>
                </a:extLst>
              </a:tr>
              <a:tr h="182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board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자유게시판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content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text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text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내용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extLst>
                  <a:ext uri="{0D108BD9-81ED-4DB2-BD59-A6C34878D82A}">
                    <a16:rowId xmlns:a16="http://schemas.microsoft.com/office/drawing/2014/main" val="3736176860"/>
                  </a:ext>
                </a:extLst>
              </a:tr>
              <a:tr h="182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board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자유게시판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writer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varchar(20)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작성자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extLst>
                  <a:ext uri="{0D108BD9-81ED-4DB2-BD59-A6C34878D82A}">
                    <a16:rowId xmlns:a16="http://schemas.microsoft.com/office/drawing/2014/main" val="2573935914"/>
                  </a:ext>
                </a:extLst>
              </a:tr>
              <a:tr h="182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board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자유게시판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view_cnt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조회수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extLst>
                  <a:ext uri="{0D108BD9-81ED-4DB2-BD59-A6C34878D82A}">
                    <a16:rowId xmlns:a16="http://schemas.microsoft.com/office/drawing/2014/main" val="1013086746"/>
                  </a:ext>
                </a:extLst>
              </a:tr>
              <a:tr h="182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board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자유게시판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comment_cnt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 unsigned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댓글수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extLst>
                  <a:ext uri="{0D108BD9-81ED-4DB2-BD59-A6C34878D82A}">
                    <a16:rowId xmlns:a16="http://schemas.microsoft.com/office/drawing/2014/main" val="869533635"/>
                  </a:ext>
                </a:extLst>
              </a:tr>
              <a:tr h="182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board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자유게시판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reg_date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CURRENT_TIMESTAMP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DEFAULT_GENERATED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등록일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extLst>
                  <a:ext uri="{0D108BD9-81ED-4DB2-BD59-A6C34878D82A}">
                    <a16:rowId xmlns:a16="http://schemas.microsoft.com/office/drawing/2014/main" val="1898020579"/>
                  </a:ext>
                </a:extLst>
              </a:tr>
              <a:tr h="182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board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자유게시판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up_date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CURRENT_TIMESTAMP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DEFAULT_GENERATED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게시글 업데이트일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extLst>
                  <a:ext uri="{0D108BD9-81ED-4DB2-BD59-A6C34878D82A}">
                    <a16:rowId xmlns:a16="http://schemas.microsoft.com/office/drawing/2014/main" val="178367572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D4C95F1-FF7F-56F7-9E9B-CAD20E8D4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446821"/>
              </p:ext>
            </p:extLst>
          </p:nvPr>
        </p:nvGraphicFramePr>
        <p:xfrm>
          <a:off x="847725" y="5194840"/>
          <a:ext cx="10557770" cy="1280398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1090461">
                  <a:extLst>
                    <a:ext uri="{9D8B030D-6E8A-4147-A177-3AD203B41FA5}">
                      <a16:colId xmlns:a16="http://schemas.microsoft.com/office/drawing/2014/main" val="2755999688"/>
                    </a:ext>
                  </a:extLst>
                </a:gridCol>
                <a:gridCol w="1032193">
                  <a:extLst>
                    <a:ext uri="{9D8B030D-6E8A-4147-A177-3AD203B41FA5}">
                      <a16:colId xmlns:a16="http://schemas.microsoft.com/office/drawing/2014/main" val="194035225"/>
                    </a:ext>
                  </a:extLst>
                </a:gridCol>
                <a:gridCol w="1120983">
                  <a:extLst>
                    <a:ext uri="{9D8B030D-6E8A-4147-A177-3AD203B41FA5}">
                      <a16:colId xmlns:a16="http://schemas.microsoft.com/office/drawing/2014/main" val="212260711"/>
                    </a:ext>
                  </a:extLst>
                </a:gridCol>
                <a:gridCol w="710325">
                  <a:extLst>
                    <a:ext uri="{9D8B030D-6E8A-4147-A177-3AD203B41FA5}">
                      <a16:colId xmlns:a16="http://schemas.microsoft.com/office/drawing/2014/main" val="1005134347"/>
                    </a:ext>
                  </a:extLst>
                </a:gridCol>
                <a:gridCol w="1043290">
                  <a:extLst>
                    <a:ext uri="{9D8B030D-6E8A-4147-A177-3AD203B41FA5}">
                      <a16:colId xmlns:a16="http://schemas.microsoft.com/office/drawing/2014/main" val="3671461882"/>
                    </a:ext>
                  </a:extLst>
                </a:gridCol>
                <a:gridCol w="599338">
                  <a:extLst>
                    <a:ext uri="{9D8B030D-6E8A-4147-A177-3AD203B41FA5}">
                      <a16:colId xmlns:a16="http://schemas.microsoft.com/office/drawing/2014/main" val="122570370"/>
                    </a:ext>
                  </a:extLst>
                </a:gridCol>
                <a:gridCol w="599338">
                  <a:extLst>
                    <a:ext uri="{9D8B030D-6E8A-4147-A177-3AD203B41FA5}">
                      <a16:colId xmlns:a16="http://schemas.microsoft.com/office/drawing/2014/main" val="3533482001"/>
                    </a:ext>
                  </a:extLst>
                </a:gridCol>
                <a:gridCol w="1609332">
                  <a:extLst>
                    <a:ext uri="{9D8B030D-6E8A-4147-A177-3AD203B41FA5}">
                      <a16:colId xmlns:a16="http://schemas.microsoft.com/office/drawing/2014/main" val="1042591681"/>
                    </a:ext>
                  </a:extLst>
                </a:gridCol>
                <a:gridCol w="1376255">
                  <a:extLst>
                    <a:ext uri="{9D8B030D-6E8A-4147-A177-3AD203B41FA5}">
                      <a16:colId xmlns:a16="http://schemas.microsoft.com/office/drawing/2014/main" val="1683069315"/>
                    </a:ext>
                  </a:extLst>
                </a:gridCol>
                <a:gridCol w="1376255">
                  <a:extLst>
                    <a:ext uri="{9D8B030D-6E8A-4147-A177-3AD203B41FA5}">
                      <a16:colId xmlns:a16="http://schemas.microsoft.com/office/drawing/2014/main" val="2241801288"/>
                    </a:ext>
                  </a:extLst>
                </a:gridCol>
              </a:tblGrid>
              <a:tr h="1829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테이블명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테이블 설명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테이터타입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컬럼타입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컬럼키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null</a:t>
                      </a:r>
                      <a:r>
                        <a:rPr lang="ko-KR" altLang="en-US" sz="1000" u="none" strike="noStrike">
                          <a:effectLst/>
                        </a:rPr>
                        <a:t>여부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 디폴트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자동 여부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컬럼설명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extLst>
                  <a:ext uri="{0D108BD9-81ED-4DB2-BD59-A6C34878D82A}">
                    <a16:rowId xmlns:a16="http://schemas.microsoft.com/office/drawing/2014/main" val="651346459"/>
                  </a:ext>
                </a:extLst>
              </a:tr>
              <a:tr h="182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comment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자유게시판 댓글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PRI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auto_increment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댓글 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extLst>
                  <a:ext uri="{0D108BD9-81ED-4DB2-BD59-A6C34878D82A}">
                    <a16:rowId xmlns:a16="http://schemas.microsoft.com/office/drawing/2014/main" val="3568966040"/>
                  </a:ext>
                </a:extLst>
              </a:tr>
              <a:tr h="182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comment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자유게시판 댓글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부모게시글 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extLst>
                  <a:ext uri="{0D108BD9-81ED-4DB2-BD59-A6C34878D82A}">
                    <a16:rowId xmlns:a16="http://schemas.microsoft.com/office/drawing/2014/main" val="662287891"/>
                  </a:ext>
                </a:extLst>
              </a:tr>
              <a:tr h="182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comment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자유게시판 댓글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comment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varchar(3000)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댓글 내용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extLst>
                  <a:ext uri="{0D108BD9-81ED-4DB2-BD59-A6C34878D82A}">
                    <a16:rowId xmlns:a16="http://schemas.microsoft.com/office/drawing/2014/main" val="3423842630"/>
                  </a:ext>
                </a:extLst>
              </a:tr>
              <a:tr h="182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comment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자유게시판 댓글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commenter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varchar(30)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댓글 작성자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extLst>
                  <a:ext uri="{0D108BD9-81ED-4DB2-BD59-A6C34878D82A}">
                    <a16:rowId xmlns:a16="http://schemas.microsoft.com/office/drawing/2014/main" val="3122964532"/>
                  </a:ext>
                </a:extLst>
              </a:tr>
              <a:tr h="182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comment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자유게시판 댓글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reg_date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CURRENT_TIMESTAMP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DEFAULT_GENERATED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댓글 등록일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extLst>
                  <a:ext uri="{0D108BD9-81ED-4DB2-BD59-A6C34878D82A}">
                    <a16:rowId xmlns:a16="http://schemas.microsoft.com/office/drawing/2014/main" val="1354085814"/>
                  </a:ext>
                </a:extLst>
              </a:tr>
              <a:tr h="182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comment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자유게시판 댓글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up_date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CURRENT_TIMESTAMP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DEFAULT_GENERATED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댓글 업데이트일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extLst>
                  <a:ext uri="{0D108BD9-81ED-4DB2-BD59-A6C34878D82A}">
                    <a16:rowId xmlns:a16="http://schemas.microsoft.com/office/drawing/2014/main" val="26617499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41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5"/>
    </mc:Choice>
    <mc:Fallback xmlns="">
      <p:transition spd="slow" advTm="505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902208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>
            <a:spLocks noChangeAspect="1"/>
          </p:cNvSpPr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Table Specification 3/6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3012" y="1762125"/>
            <a:ext cx="186110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3885326" y="1820863"/>
            <a:ext cx="228481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4701688" y="1628775"/>
            <a:ext cx="2907034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4533420" y="1462088"/>
            <a:ext cx="2874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73765" y="1714500"/>
            <a:ext cx="130533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B2F72FB-9E51-B51E-07B0-A38AF0345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949776"/>
              </p:ext>
            </p:extLst>
          </p:nvPr>
        </p:nvGraphicFramePr>
        <p:xfrm>
          <a:off x="823912" y="1535354"/>
          <a:ext cx="10515601" cy="1592264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1086105">
                  <a:extLst>
                    <a:ext uri="{9D8B030D-6E8A-4147-A177-3AD203B41FA5}">
                      <a16:colId xmlns:a16="http://schemas.microsoft.com/office/drawing/2014/main" val="2530250488"/>
                    </a:ext>
                  </a:extLst>
                </a:gridCol>
                <a:gridCol w="1028070">
                  <a:extLst>
                    <a:ext uri="{9D8B030D-6E8A-4147-A177-3AD203B41FA5}">
                      <a16:colId xmlns:a16="http://schemas.microsoft.com/office/drawing/2014/main" val="2069245003"/>
                    </a:ext>
                  </a:extLst>
                </a:gridCol>
                <a:gridCol w="1116505">
                  <a:extLst>
                    <a:ext uri="{9D8B030D-6E8A-4147-A177-3AD203B41FA5}">
                      <a16:colId xmlns:a16="http://schemas.microsoft.com/office/drawing/2014/main" val="31646870"/>
                    </a:ext>
                  </a:extLst>
                </a:gridCol>
                <a:gridCol w="707488">
                  <a:extLst>
                    <a:ext uri="{9D8B030D-6E8A-4147-A177-3AD203B41FA5}">
                      <a16:colId xmlns:a16="http://schemas.microsoft.com/office/drawing/2014/main" val="45313063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363818083"/>
                    </a:ext>
                  </a:extLst>
                </a:gridCol>
                <a:gridCol w="596944">
                  <a:extLst>
                    <a:ext uri="{9D8B030D-6E8A-4147-A177-3AD203B41FA5}">
                      <a16:colId xmlns:a16="http://schemas.microsoft.com/office/drawing/2014/main" val="2858957410"/>
                    </a:ext>
                  </a:extLst>
                </a:gridCol>
                <a:gridCol w="596944">
                  <a:extLst>
                    <a:ext uri="{9D8B030D-6E8A-4147-A177-3AD203B41FA5}">
                      <a16:colId xmlns:a16="http://schemas.microsoft.com/office/drawing/2014/main" val="1310041755"/>
                    </a:ext>
                  </a:extLst>
                </a:gridCol>
                <a:gridCol w="1602904">
                  <a:extLst>
                    <a:ext uri="{9D8B030D-6E8A-4147-A177-3AD203B41FA5}">
                      <a16:colId xmlns:a16="http://schemas.microsoft.com/office/drawing/2014/main" val="4070818009"/>
                    </a:ext>
                  </a:extLst>
                </a:gridCol>
                <a:gridCol w="1370759">
                  <a:extLst>
                    <a:ext uri="{9D8B030D-6E8A-4147-A177-3AD203B41FA5}">
                      <a16:colId xmlns:a16="http://schemas.microsoft.com/office/drawing/2014/main" val="2886848103"/>
                    </a:ext>
                  </a:extLst>
                </a:gridCol>
                <a:gridCol w="1370759">
                  <a:extLst>
                    <a:ext uri="{9D8B030D-6E8A-4147-A177-3AD203B41FA5}">
                      <a16:colId xmlns:a16="http://schemas.microsoft.com/office/drawing/2014/main" val="1788352463"/>
                    </a:ext>
                  </a:extLst>
                </a:gridCol>
              </a:tblGrid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notice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공지사항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int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PRI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auto_increment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496662437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notice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공지사항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title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varchar(100)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제목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893018390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notice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공지사항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content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text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text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내용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302474876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notice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공지사항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writer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varchar(20)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작성자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152652707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notice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공지사항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view_cnt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조회수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810831729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notice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공지사항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comment_cnt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댓글수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1847697301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notice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공지사항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reg_date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CURRENT_TIMESTAMP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DEFAULT_GENERATED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등록일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1400637178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notice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공지사항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up_date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CURRENT_TIMESTAMP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DEFAULT_GENERATED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게시글 업데이트일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2754796427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4A8DD13-CFEE-0532-B75D-526FC93356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992273"/>
              </p:ext>
            </p:extLst>
          </p:nvPr>
        </p:nvGraphicFramePr>
        <p:xfrm>
          <a:off x="823912" y="3531349"/>
          <a:ext cx="10515600" cy="1791297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1086105">
                  <a:extLst>
                    <a:ext uri="{9D8B030D-6E8A-4147-A177-3AD203B41FA5}">
                      <a16:colId xmlns:a16="http://schemas.microsoft.com/office/drawing/2014/main" val="4040270171"/>
                    </a:ext>
                  </a:extLst>
                </a:gridCol>
                <a:gridCol w="1028070">
                  <a:extLst>
                    <a:ext uri="{9D8B030D-6E8A-4147-A177-3AD203B41FA5}">
                      <a16:colId xmlns:a16="http://schemas.microsoft.com/office/drawing/2014/main" val="2059543245"/>
                    </a:ext>
                  </a:extLst>
                </a:gridCol>
                <a:gridCol w="1116505">
                  <a:extLst>
                    <a:ext uri="{9D8B030D-6E8A-4147-A177-3AD203B41FA5}">
                      <a16:colId xmlns:a16="http://schemas.microsoft.com/office/drawing/2014/main" val="228687380"/>
                    </a:ext>
                  </a:extLst>
                </a:gridCol>
                <a:gridCol w="707488">
                  <a:extLst>
                    <a:ext uri="{9D8B030D-6E8A-4147-A177-3AD203B41FA5}">
                      <a16:colId xmlns:a16="http://schemas.microsoft.com/office/drawing/2014/main" val="3314104743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1948543950"/>
                    </a:ext>
                  </a:extLst>
                </a:gridCol>
                <a:gridCol w="596944">
                  <a:extLst>
                    <a:ext uri="{9D8B030D-6E8A-4147-A177-3AD203B41FA5}">
                      <a16:colId xmlns:a16="http://schemas.microsoft.com/office/drawing/2014/main" val="1543676488"/>
                    </a:ext>
                  </a:extLst>
                </a:gridCol>
                <a:gridCol w="596944">
                  <a:extLst>
                    <a:ext uri="{9D8B030D-6E8A-4147-A177-3AD203B41FA5}">
                      <a16:colId xmlns:a16="http://schemas.microsoft.com/office/drawing/2014/main" val="4058997315"/>
                    </a:ext>
                  </a:extLst>
                </a:gridCol>
                <a:gridCol w="1602903">
                  <a:extLst>
                    <a:ext uri="{9D8B030D-6E8A-4147-A177-3AD203B41FA5}">
                      <a16:colId xmlns:a16="http://schemas.microsoft.com/office/drawing/2014/main" val="1905473533"/>
                    </a:ext>
                  </a:extLst>
                </a:gridCol>
                <a:gridCol w="1370759">
                  <a:extLst>
                    <a:ext uri="{9D8B030D-6E8A-4147-A177-3AD203B41FA5}">
                      <a16:colId xmlns:a16="http://schemas.microsoft.com/office/drawing/2014/main" val="621620793"/>
                    </a:ext>
                  </a:extLst>
                </a:gridCol>
                <a:gridCol w="1370759">
                  <a:extLst>
                    <a:ext uri="{9D8B030D-6E8A-4147-A177-3AD203B41FA5}">
                      <a16:colId xmlns:a16="http://schemas.microsoft.com/office/drawing/2014/main" val="1919499514"/>
                    </a:ext>
                  </a:extLst>
                </a:gridCol>
              </a:tblGrid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테이블명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테이블 설명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테이터타입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컬럼타입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컬럼키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null</a:t>
                      </a:r>
                      <a:r>
                        <a:rPr lang="ko-KR" altLang="en-US" sz="1000" u="none" strike="noStrike">
                          <a:effectLst/>
                        </a:rPr>
                        <a:t>여부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 디폴트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자동 여부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컬럼설명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168829591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question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자주하는 질문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PRI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auto_increment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1215173112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question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자주하는 질문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title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varchar(100)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제목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50864674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question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자주하는 질문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content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text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text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내용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2452440686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question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자주하는 질문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writer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varchar(20)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작성자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2236447495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question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자주하는 질문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view_cnt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조회수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4103693386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question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자주하는 질문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comment_cnt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 unsigned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댓글수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2149501655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question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자주하는 질문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reg_date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CURRENT_TIMESTAMP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DEFAULT_GENERATED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등록일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2520897020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question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자주하는 질문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up_date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CURRENT_TIMESTAMP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DEFAULT_GENERATED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게시글 업데이트일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787117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981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"/>
    </mc:Choice>
    <mc:Fallback xmlns="">
      <p:transition spd="slow" advTm="403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902208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>
            <a:spLocks noChangeAspect="1"/>
          </p:cNvSpPr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Table Specification 4/6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3012" y="1762125"/>
            <a:ext cx="186110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3885326" y="1820863"/>
            <a:ext cx="228481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4701688" y="1628775"/>
            <a:ext cx="2907034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4533420" y="1462088"/>
            <a:ext cx="2874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73765" y="1714500"/>
            <a:ext cx="130533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B2F72FB-9E51-B51E-07B0-A38AF0345705}"/>
              </a:ext>
            </a:extLst>
          </p:cNvPr>
          <p:cNvGraphicFramePr>
            <a:graphicFrameLocks noGrp="1"/>
          </p:cNvGraphicFramePr>
          <p:nvPr/>
        </p:nvGraphicFramePr>
        <p:xfrm>
          <a:off x="823912" y="1535354"/>
          <a:ext cx="10515601" cy="1592264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1086105">
                  <a:extLst>
                    <a:ext uri="{9D8B030D-6E8A-4147-A177-3AD203B41FA5}">
                      <a16:colId xmlns:a16="http://schemas.microsoft.com/office/drawing/2014/main" val="2530250488"/>
                    </a:ext>
                  </a:extLst>
                </a:gridCol>
                <a:gridCol w="1028070">
                  <a:extLst>
                    <a:ext uri="{9D8B030D-6E8A-4147-A177-3AD203B41FA5}">
                      <a16:colId xmlns:a16="http://schemas.microsoft.com/office/drawing/2014/main" val="2069245003"/>
                    </a:ext>
                  </a:extLst>
                </a:gridCol>
                <a:gridCol w="1116505">
                  <a:extLst>
                    <a:ext uri="{9D8B030D-6E8A-4147-A177-3AD203B41FA5}">
                      <a16:colId xmlns:a16="http://schemas.microsoft.com/office/drawing/2014/main" val="31646870"/>
                    </a:ext>
                  </a:extLst>
                </a:gridCol>
                <a:gridCol w="707488">
                  <a:extLst>
                    <a:ext uri="{9D8B030D-6E8A-4147-A177-3AD203B41FA5}">
                      <a16:colId xmlns:a16="http://schemas.microsoft.com/office/drawing/2014/main" val="45313063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363818083"/>
                    </a:ext>
                  </a:extLst>
                </a:gridCol>
                <a:gridCol w="596944">
                  <a:extLst>
                    <a:ext uri="{9D8B030D-6E8A-4147-A177-3AD203B41FA5}">
                      <a16:colId xmlns:a16="http://schemas.microsoft.com/office/drawing/2014/main" val="2858957410"/>
                    </a:ext>
                  </a:extLst>
                </a:gridCol>
                <a:gridCol w="596944">
                  <a:extLst>
                    <a:ext uri="{9D8B030D-6E8A-4147-A177-3AD203B41FA5}">
                      <a16:colId xmlns:a16="http://schemas.microsoft.com/office/drawing/2014/main" val="1310041755"/>
                    </a:ext>
                  </a:extLst>
                </a:gridCol>
                <a:gridCol w="1602904">
                  <a:extLst>
                    <a:ext uri="{9D8B030D-6E8A-4147-A177-3AD203B41FA5}">
                      <a16:colId xmlns:a16="http://schemas.microsoft.com/office/drawing/2014/main" val="4070818009"/>
                    </a:ext>
                  </a:extLst>
                </a:gridCol>
                <a:gridCol w="1370759">
                  <a:extLst>
                    <a:ext uri="{9D8B030D-6E8A-4147-A177-3AD203B41FA5}">
                      <a16:colId xmlns:a16="http://schemas.microsoft.com/office/drawing/2014/main" val="2886848103"/>
                    </a:ext>
                  </a:extLst>
                </a:gridCol>
                <a:gridCol w="1370759">
                  <a:extLst>
                    <a:ext uri="{9D8B030D-6E8A-4147-A177-3AD203B41FA5}">
                      <a16:colId xmlns:a16="http://schemas.microsoft.com/office/drawing/2014/main" val="1788352463"/>
                    </a:ext>
                  </a:extLst>
                </a:gridCol>
              </a:tblGrid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notice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공지사항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int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PRI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auto_increment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496662437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notice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공지사항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title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varchar(100)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제목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893018390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notice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공지사항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content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text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text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내용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302474876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notice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공지사항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writer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varchar(20)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작성자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152652707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notice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공지사항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view_cnt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조회수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810831729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notice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공지사항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comment_cnt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게시글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댓글수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1847697301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notice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공지사항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reg_date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CURRENT_TIMESTAMP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DEFAULT_GENERATED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등록일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1400637178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notice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공지사항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up_date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CURRENT_TIMESTAMP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DEFAULT_GENERATED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게시글 업데이트일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2754796427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4A8DD13-CFEE-0532-B75D-526FC93356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750156"/>
              </p:ext>
            </p:extLst>
          </p:nvPr>
        </p:nvGraphicFramePr>
        <p:xfrm>
          <a:off x="823912" y="3389929"/>
          <a:ext cx="10515600" cy="1791297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1086105">
                  <a:extLst>
                    <a:ext uri="{9D8B030D-6E8A-4147-A177-3AD203B41FA5}">
                      <a16:colId xmlns:a16="http://schemas.microsoft.com/office/drawing/2014/main" val="4040270171"/>
                    </a:ext>
                  </a:extLst>
                </a:gridCol>
                <a:gridCol w="1028070">
                  <a:extLst>
                    <a:ext uri="{9D8B030D-6E8A-4147-A177-3AD203B41FA5}">
                      <a16:colId xmlns:a16="http://schemas.microsoft.com/office/drawing/2014/main" val="2059543245"/>
                    </a:ext>
                  </a:extLst>
                </a:gridCol>
                <a:gridCol w="1116505">
                  <a:extLst>
                    <a:ext uri="{9D8B030D-6E8A-4147-A177-3AD203B41FA5}">
                      <a16:colId xmlns:a16="http://schemas.microsoft.com/office/drawing/2014/main" val="228687380"/>
                    </a:ext>
                  </a:extLst>
                </a:gridCol>
                <a:gridCol w="707488">
                  <a:extLst>
                    <a:ext uri="{9D8B030D-6E8A-4147-A177-3AD203B41FA5}">
                      <a16:colId xmlns:a16="http://schemas.microsoft.com/office/drawing/2014/main" val="3314104743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1948543950"/>
                    </a:ext>
                  </a:extLst>
                </a:gridCol>
                <a:gridCol w="596944">
                  <a:extLst>
                    <a:ext uri="{9D8B030D-6E8A-4147-A177-3AD203B41FA5}">
                      <a16:colId xmlns:a16="http://schemas.microsoft.com/office/drawing/2014/main" val="1543676488"/>
                    </a:ext>
                  </a:extLst>
                </a:gridCol>
                <a:gridCol w="596944">
                  <a:extLst>
                    <a:ext uri="{9D8B030D-6E8A-4147-A177-3AD203B41FA5}">
                      <a16:colId xmlns:a16="http://schemas.microsoft.com/office/drawing/2014/main" val="4058997315"/>
                    </a:ext>
                  </a:extLst>
                </a:gridCol>
                <a:gridCol w="1602903">
                  <a:extLst>
                    <a:ext uri="{9D8B030D-6E8A-4147-A177-3AD203B41FA5}">
                      <a16:colId xmlns:a16="http://schemas.microsoft.com/office/drawing/2014/main" val="1905473533"/>
                    </a:ext>
                  </a:extLst>
                </a:gridCol>
                <a:gridCol w="1370759">
                  <a:extLst>
                    <a:ext uri="{9D8B030D-6E8A-4147-A177-3AD203B41FA5}">
                      <a16:colId xmlns:a16="http://schemas.microsoft.com/office/drawing/2014/main" val="621620793"/>
                    </a:ext>
                  </a:extLst>
                </a:gridCol>
                <a:gridCol w="1370759">
                  <a:extLst>
                    <a:ext uri="{9D8B030D-6E8A-4147-A177-3AD203B41FA5}">
                      <a16:colId xmlns:a16="http://schemas.microsoft.com/office/drawing/2014/main" val="1919499514"/>
                    </a:ext>
                  </a:extLst>
                </a:gridCol>
              </a:tblGrid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테이블명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테이블 설명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테이터타입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컬럼타입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컬럼키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null</a:t>
                      </a:r>
                      <a:r>
                        <a:rPr lang="ko-KR" altLang="en-US" sz="1000" u="none" strike="noStrike">
                          <a:effectLst/>
                        </a:rPr>
                        <a:t>여부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컬럼 디폴트</a:t>
                      </a:r>
                      <a:endParaRPr lang="ko-KR" alt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자동 여부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컬럼설명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168829591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question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자주하는 질문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PRI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auto_increment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1215173112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question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자주하는 질문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title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varchar(100)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제목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50864674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question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자주하는 질문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content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text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text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내용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2452440686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question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자주하는 질문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writer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varchar(20)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작성자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2236447495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question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자주하는 질문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view_cnt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조회수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4103693386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question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자주하는 질문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comment_cnt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 unsigned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댓글수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2149501655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question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자주하는 질문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reg_date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CURRENT_TIMESTAMP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DEFAULT_GENERATED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등록일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2520897020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question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자주하는 질문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up_date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CURRENT_TIMESTAMP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DEFAULT_GENERATED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게시글 업데이트일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787117243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E298D3F-C27C-0C18-329F-2BF4E2873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661213"/>
              </p:ext>
            </p:extLst>
          </p:nvPr>
        </p:nvGraphicFramePr>
        <p:xfrm>
          <a:off x="823911" y="5443537"/>
          <a:ext cx="10515601" cy="796132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1086105">
                  <a:extLst>
                    <a:ext uri="{9D8B030D-6E8A-4147-A177-3AD203B41FA5}">
                      <a16:colId xmlns:a16="http://schemas.microsoft.com/office/drawing/2014/main" val="269842633"/>
                    </a:ext>
                  </a:extLst>
                </a:gridCol>
                <a:gridCol w="1028070">
                  <a:extLst>
                    <a:ext uri="{9D8B030D-6E8A-4147-A177-3AD203B41FA5}">
                      <a16:colId xmlns:a16="http://schemas.microsoft.com/office/drawing/2014/main" val="1726740487"/>
                    </a:ext>
                  </a:extLst>
                </a:gridCol>
                <a:gridCol w="1116505">
                  <a:extLst>
                    <a:ext uri="{9D8B030D-6E8A-4147-A177-3AD203B41FA5}">
                      <a16:colId xmlns:a16="http://schemas.microsoft.com/office/drawing/2014/main" val="3644290331"/>
                    </a:ext>
                  </a:extLst>
                </a:gridCol>
                <a:gridCol w="707488">
                  <a:extLst>
                    <a:ext uri="{9D8B030D-6E8A-4147-A177-3AD203B41FA5}">
                      <a16:colId xmlns:a16="http://schemas.microsoft.com/office/drawing/2014/main" val="865536221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3555262066"/>
                    </a:ext>
                  </a:extLst>
                </a:gridCol>
                <a:gridCol w="596944">
                  <a:extLst>
                    <a:ext uri="{9D8B030D-6E8A-4147-A177-3AD203B41FA5}">
                      <a16:colId xmlns:a16="http://schemas.microsoft.com/office/drawing/2014/main" val="3407362590"/>
                    </a:ext>
                  </a:extLst>
                </a:gridCol>
                <a:gridCol w="596944">
                  <a:extLst>
                    <a:ext uri="{9D8B030D-6E8A-4147-A177-3AD203B41FA5}">
                      <a16:colId xmlns:a16="http://schemas.microsoft.com/office/drawing/2014/main" val="1894423943"/>
                    </a:ext>
                  </a:extLst>
                </a:gridCol>
                <a:gridCol w="1602904">
                  <a:extLst>
                    <a:ext uri="{9D8B030D-6E8A-4147-A177-3AD203B41FA5}">
                      <a16:colId xmlns:a16="http://schemas.microsoft.com/office/drawing/2014/main" val="70985950"/>
                    </a:ext>
                  </a:extLst>
                </a:gridCol>
                <a:gridCol w="1370759">
                  <a:extLst>
                    <a:ext uri="{9D8B030D-6E8A-4147-A177-3AD203B41FA5}">
                      <a16:colId xmlns:a16="http://schemas.microsoft.com/office/drawing/2014/main" val="796948374"/>
                    </a:ext>
                  </a:extLst>
                </a:gridCol>
                <a:gridCol w="1370759">
                  <a:extLst>
                    <a:ext uri="{9D8B030D-6E8A-4147-A177-3AD203B41FA5}">
                      <a16:colId xmlns:a16="http://schemas.microsoft.com/office/drawing/2014/main" val="860484242"/>
                    </a:ext>
                  </a:extLst>
                </a:gridCol>
              </a:tblGrid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테이블명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테이블 설명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테이터타입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컬럼타입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컬럼키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null</a:t>
                      </a:r>
                      <a:r>
                        <a:rPr lang="ko-KR" altLang="en-US" sz="1000" u="none" strike="noStrike">
                          <a:effectLst/>
                        </a:rPr>
                        <a:t>여부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 디폴트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자동 여부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컬럼설명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1108016959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wish_list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위시리스트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bigint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bigint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PRI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auto_increment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인덱스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2120092872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wish_list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위시리스트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product_id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bigint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bigint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MUL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상품 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173877592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wish_list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위시리스트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user_id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varchar(45)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MUL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등록 유저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1861418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27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8"/>
    </mc:Choice>
    <mc:Fallback xmlns="">
      <p:transition spd="slow" advTm="528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902208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>
            <a:spLocks noChangeAspect="1"/>
          </p:cNvSpPr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Table Specification 5/6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3012" y="1762125"/>
            <a:ext cx="186110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3885326" y="1820863"/>
            <a:ext cx="228481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4701688" y="1628775"/>
            <a:ext cx="2907034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4533420" y="1462088"/>
            <a:ext cx="2874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73765" y="1714500"/>
            <a:ext cx="130533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8922743-232E-6069-0DC2-FA07203C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6530"/>
              </p:ext>
            </p:extLst>
          </p:nvPr>
        </p:nvGraphicFramePr>
        <p:xfrm>
          <a:off x="819149" y="1379834"/>
          <a:ext cx="10515601" cy="1393231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1086105">
                  <a:extLst>
                    <a:ext uri="{9D8B030D-6E8A-4147-A177-3AD203B41FA5}">
                      <a16:colId xmlns:a16="http://schemas.microsoft.com/office/drawing/2014/main" val="1399157048"/>
                    </a:ext>
                  </a:extLst>
                </a:gridCol>
                <a:gridCol w="1028070">
                  <a:extLst>
                    <a:ext uri="{9D8B030D-6E8A-4147-A177-3AD203B41FA5}">
                      <a16:colId xmlns:a16="http://schemas.microsoft.com/office/drawing/2014/main" val="101918552"/>
                    </a:ext>
                  </a:extLst>
                </a:gridCol>
                <a:gridCol w="1116505">
                  <a:extLst>
                    <a:ext uri="{9D8B030D-6E8A-4147-A177-3AD203B41FA5}">
                      <a16:colId xmlns:a16="http://schemas.microsoft.com/office/drawing/2014/main" val="2224140776"/>
                    </a:ext>
                  </a:extLst>
                </a:gridCol>
                <a:gridCol w="707488">
                  <a:extLst>
                    <a:ext uri="{9D8B030D-6E8A-4147-A177-3AD203B41FA5}">
                      <a16:colId xmlns:a16="http://schemas.microsoft.com/office/drawing/2014/main" val="1315593724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43417236"/>
                    </a:ext>
                  </a:extLst>
                </a:gridCol>
                <a:gridCol w="596944">
                  <a:extLst>
                    <a:ext uri="{9D8B030D-6E8A-4147-A177-3AD203B41FA5}">
                      <a16:colId xmlns:a16="http://schemas.microsoft.com/office/drawing/2014/main" val="4182322487"/>
                    </a:ext>
                  </a:extLst>
                </a:gridCol>
                <a:gridCol w="596944">
                  <a:extLst>
                    <a:ext uri="{9D8B030D-6E8A-4147-A177-3AD203B41FA5}">
                      <a16:colId xmlns:a16="http://schemas.microsoft.com/office/drawing/2014/main" val="649105092"/>
                    </a:ext>
                  </a:extLst>
                </a:gridCol>
                <a:gridCol w="1602904">
                  <a:extLst>
                    <a:ext uri="{9D8B030D-6E8A-4147-A177-3AD203B41FA5}">
                      <a16:colId xmlns:a16="http://schemas.microsoft.com/office/drawing/2014/main" val="875512017"/>
                    </a:ext>
                  </a:extLst>
                </a:gridCol>
                <a:gridCol w="1370759">
                  <a:extLst>
                    <a:ext uri="{9D8B030D-6E8A-4147-A177-3AD203B41FA5}">
                      <a16:colId xmlns:a16="http://schemas.microsoft.com/office/drawing/2014/main" val="1040581408"/>
                    </a:ext>
                  </a:extLst>
                </a:gridCol>
                <a:gridCol w="1370759">
                  <a:extLst>
                    <a:ext uri="{9D8B030D-6E8A-4147-A177-3AD203B41FA5}">
                      <a16:colId xmlns:a16="http://schemas.microsoft.com/office/drawing/2014/main" val="2047425207"/>
                    </a:ext>
                  </a:extLst>
                </a:gridCol>
              </a:tblGrid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테이블명</a:t>
                      </a:r>
                      <a:endParaRPr lang="ko-KR" altLang="en-US" sz="10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테이블 설명</a:t>
                      </a:r>
                      <a:endParaRPr lang="ko-KR" alt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테이터타입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컬럼타입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컬럼키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null</a:t>
                      </a:r>
                      <a:r>
                        <a:rPr lang="ko-KR" altLang="en-US" sz="1000" u="none" strike="noStrike">
                          <a:effectLst/>
                        </a:rPr>
                        <a:t>여부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 디폴트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자동 여부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컬럼설명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2523010053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product_reply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 리뷰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reply_id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PRI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auto_increment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인덱스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1714056201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product_reply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 리뷰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product_id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bigint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bigint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MUL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상품 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1845843734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product_reply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 리뷰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user_id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varchar(45)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MUL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등록 유저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2529090471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product_reply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 리뷰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</a:rPr>
                        <a:t>created_at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CURRENT_TIMESTAMP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DEFAULT_GENERATED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등록일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251517250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product_reply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 리뷰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content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varchar(1000)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좋아요</a:t>
                      </a:r>
                      <a:r>
                        <a:rPr lang="en-US" altLang="ko-KR" sz="1000" u="none" strike="noStrike">
                          <a:effectLst/>
                        </a:rPr>
                        <a:t>!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리뷰 내용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1388778829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product_reply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 리뷰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rating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decimal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decimal(2,1)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리뷰 평점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1785113843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99CD81DA-FB0D-65E7-76E8-2485AB3180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276081"/>
              </p:ext>
            </p:extLst>
          </p:nvPr>
        </p:nvGraphicFramePr>
        <p:xfrm>
          <a:off x="819149" y="3016001"/>
          <a:ext cx="10515601" cy="1592264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1086105">
                  <a:extLst>
                    <a:ext uri="{9D8B030D-6E8A-4147-A177-3AD203B41FA5}">
                      <a16:colId xmlns:a16="http://schemas.microsoft.com/office/drawing/2014/main" val="2547076033"/>
                    </a:ext>
                  </a:extLst>
                </a:gridCol>
                <a:gridCol w="1028070">
                  <a:extLst>
                    <a:ext uri="{9D8B030D-6E8A-4147-A177-3AD203B41FA5}">
                      <a16:colId xmlns:a16="http://schemas.microsoft.com/office/drawing/2014/main" val="162629515"/>
                    </a:ext>
                  </a:extLst>
                </a:gridCol>
                <a:gridCol w="1116505">
                  <a:extLst>
                    <a:ext uri="{9D8B030D-6E8A-4147-A177-3AD203B41FA5}">
                      <a16:colId xmlns:a16="http://schemas.microsoft.com/office/drawing/2014/main" val="1733624817"/>
                    </a:ext>
                  </a:extLst>
                </a:gridCol>
                <a:gridCol w="707488">
                  <a:extLst>
                    <a:ext uri="{9D8B030D-6E8A-4147-A177-3AD203B41FA5}">
                      <a16:colId xmlns:a16="http://schemas.microsoft.com/office/drawing/2014/main" val="1043179859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3796067761"/>
                    </a:ext>
                  </a:extLst>
                </a:gridCol>
                <a:gridCol w="596944">
                  <a:extLst>
                    <a:ext uri="{9D8B030D-6E8A-4147-A177-3AD203B41FA5}">
                      <a16:colId xmlns:a16="http://schemas.microsoft.com/office/drawing/2014/main" val="3073730844"/>
                    </a:ext>
                  </a:extLst>
                </a:gridCol>
                <a:gridCol w="596944">
                  <a:extLst>
                    <a:ext uri="{9D8B030D-6E8A-4147-A177-3AD203B41FA5}">
                      <a16:colId xmlns:a16="http://schemas.microsoft.com/office/drawing/2014/main" val="3928519684"/>
                    </a:ext>
                  </a:extLst>
                </a:gridCol>
                <a:gridCol w="1602904">
                  <a:extLst>
                    <a:ext uri="{9D8B030D-6E8A-4147-A177-3AD203B41FA5}">
                      <a16:colId xmlns:a16="http://schemas.microsoft.com/office/drawing/2014/main" val="3417842018"/>
                    </a:ext>
                  </a:extLst>
                </a:gridCol>
                <a:gridCol w="1370759">
                  <a:extLst>
                    <a:ext uri="{9D8B030D-6E8A-4147-A177-3AD203B41FA5}">
                      <a16:colId xmlns:a16="http://schemas.microsoft.com/office/drawing/2014/main" val="2510209637"/>
                    </a:ext>
                  </a:extLst>
                </a:gridCol>
                <a:gridCol w="1370759">
                  <a:extLst>
                    <a:ext uri="{9D8B030D-6E8A-4147-A177-3AD203B41FA5}">
                      <a16:colId xmlns:a16="http://schemas.microsoft.com/office/drawing/2014/main" val="3954547935"/>
                    </a:ext>
                  </a:extLst>
                </a:gridCol>
              </a:tblGrid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테이블명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테이블 설명</a:t>
                      </a:r>
                      <a:endParaRPr lang="ko-KR" alt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테이터타입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컬럼타입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컬럼키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null</a:t>
                      </a:r>
                      <a:r>
                        <a:rPr lang="ko-KR" altLang="en-US" sz="1000" u="none" strike="noStrike">
                          <a:effectLst/>
                        </a:rPr>
                        <a:t>여부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 디폴트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자동 여부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컬럼설명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102225796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product_qna_q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 문의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qna_id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PRI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auto_increment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문의글 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124663795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product_qna_q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 문의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</a:rPr>
                        <a:t>product_id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bigint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bigint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MUL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상품 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1174408152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product_qna_q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 문의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user_id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varchar(45)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MUL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등록 유저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질문자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2748697319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product_qna_q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 문의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created_at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CURRENT_TIMESTAMP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DEFAULT_GENERATED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등록일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질문날짜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89675959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product_qna_q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 문의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content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varchar(1000)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문의사항입니다</a:t>
                      </a:r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문의 내용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154721250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product_qna_q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 문의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is_answered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tinyint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tinyint(1)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응답여부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624819501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product_qna_q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상품 문의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is_deleted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tinyint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tinyint(1)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삭제여부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2152226252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F452BF-1DCD-1AF7-91F8-C3E4474F54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892565"/>
              </p:ext>
            </p:extLst>
          </p:nvPr>
        </p:nvGraphicFramePr>
        <p:xfrm>
          <a:off x="828373" y="4851201"/>
          <a:ext cx="10515601" cy="1194198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1086105">
                  <a:extLst>
                    <a:ext uri="{9D8B030D-6E8A-4147-A177-3AD203B41FA5}">
                      <a16:colId xmlns:a16="http://schemas.microsoft.com/office/drawing/2014/main" val="1647102078"/>
                    </a:ext>
                  </a:extLst>
                </a:gridCol>
                <a:gridCol w="1028070">
                  <a:extLst>
                    <a:ext uri="{9D8B030D-6E8A-4147-A177-3AD203B41FA5}">
                      <a16:colId xmlns:a16="http://schemas.microsoft.com/office/drawing/2014/main" val="2587454284"/>
                    </a:ext>
                  </a:extLst>
                </a:gridCol>
                <a:gridCol w="1116505">
                  <a:extLst>
                    <a:ext uri="{9D8B030D-6E8A-4147-A177-3AD203B41FA5}">
                      <a16:colId xmlns:a16="http://schemas.microsoft.com/office/drawing/2014/main" val="3112162575"/>
                    </a:ext>
                  </a:extLst>
                </a:gridCol>
                <a:gridCol w="707488">
                  <a:extLst>
                    <a:ext uri="{9D8B030D-6E8A-4147-A177-3AD203B41FA5}">
                      <a16:colId xmlns:a16="http://schemas.microsoft.com/office/drawing/2014/main" val="3187996659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1242217458"/>
                    </a:ext>
                  </a:extLst>
                </a:gridCol>
                <a:gridCol w="596944">
                  <a:extLst>
                    <a:ext uri="{9D8B030D-6E8A-4147-A177-3AD203B41FA5}">
                      <a16:colId xmlns:a16="http://schemas.microsoft.com/office/drawing/2014/main" val="2054164434"/>
                    </a:ext>
                  </a:extLst>
                </a:gridCol>
                <a:gridCol w="596944">
                  <a:extLst>
                    <a:ext uri="{9D8B030D-6E8A-4147-A177-3AD203B41FA5}">
                      <a16:colId xmlns:a16="http://schemas.microsoft.com/office/drawing/2014/main" val="3906660445"/>
                    </a:ext>
                  </a:extLst>
                </a:gridCol>
                <a:gridCol w="1602904">
                  <a:extLst>
                    <a:ext uri="{9D8B030D-6E8A-4147-A177-3AD203B41FA5}">
                      <a16:colId xmlns:a16="http://schemas.microsoft.com/office/drawing/2014/main" val="2950618687"/>
                    </a:ext>
                  </a:extLst>
                </a:gridCol>
                <a:gridCol w="1370759">
                  <a:extLst>
                    <a:ext uri="{9D8B030D-6E8A-4147-A177-3AD203B41FA5}">
                      <a16:colId xmlns:a16="http://schemas.microsoft.com/office/drawing/2014/main" val="3449799137"/>
                    </a:ext>
                  </a:extLst>
                </a:gridCol>
                <a:gridCol w="1370759">
                  <a:extLst>
                    <a:ext uri="{9D8B030D-6E8A-4147-A177-3AD203B41FA5}">
                      <a16:colId xmlns:a16="http://schemas.microsoft.com/office/drawing/2014/main" val="1333759689"/>
                    </a:ext>
                  </a:extLst>
                </a:gridCol>
              </a:tblGrid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테이블명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테이블 설명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테이터타입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컬럼타입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컬럼키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null</a:t>
                      </a:r>
                      <a:r>
                        <a:rPr lang="ko-KR" altLang="en-US" sz="1000" u="none" strike="noStrike">
                          <a:effectLst/>
                        </a:rPr>
                        <a:t>여부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 디폴트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자동 여부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컬럼설명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2663237995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product_qna_a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 문의 응답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bigint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bigint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PRI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auto_increment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인덱스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2364830990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product_qna_a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 문의 응답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qna_id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UNI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문의글 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4176581142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product_qna_a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 문의 응답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user_id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varchar(45)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MUL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등록 유저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응답자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1038048022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product_qna_a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 문의 응답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content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varchar(100)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응답 내용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2531723990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product_qna_a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상품 문의 응답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created_at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CURRENT_TIMESTAMP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DEFAULT_GENERATED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등록일</a:t>
                      </a:r>
                      <a:r>
                        <a:rPr lang="en-US" altLang="ko-KR" sz="1000" u="none" strike="noStrike" dirty="0">
                          <a:effectLst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</a:rPr>
                        <a:t>응답날짜</a:t>
                      </a:r>
                      <a:r>
                        <a:rPr lang="en-US" altLang="ko-KR" sz="1000" u="none" strike="noStrike" dirty="0">
                          <a:effectLst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998099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142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"/>
    </mc:Choice>
    <mc:Fallback xmlns="">
      <p:transition spd="slow" advTm="35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902208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Development background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53EE628-51E6-3BEC-A260-BA5E351FE2EF}"/>
              </a:ext>
            </a:extLst>
          </p:cNvPr>
          <p:cNvSpPr/>
          <p:nvPr/>
        </p:nvSpPr>
        <p:spPr>
          <a:xfrm>
            <a:off x="7104134" y="2884951"/>
            <a:ext cx="2706302" cy="1198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HOME FURNISHING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Home +  Furnishing 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Self Interior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2D0B45E-4F09-1D5E-BD46-A26BA9892A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961" y="1717332"/>
            <a:ext cx="4158635" cy="39439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4114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"/>
    </mc:Choice>
    <mc:Fallback xmlns="">
      <p:transition spd="slow" advTm="1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902208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>
            <a:spLocks noChangeAspect="1"/>
          </p:cNvSpPr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Table Specification 6/6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3012" y="1762125"/>
            <a:ext cx="186110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3885326" y="1820863"/>
            <a:ext cx="228481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4701688" y="1628775"/>
            <a:ext cx="2907034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4533420" y="1462088"/>
            <a:ext cx="2874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73765" y="1714500"/>
            <a:ext cx="130533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393BECB-F00B-90C3-6236-4FED24F2A0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037427"/>
              </p:ext>
            </p:extLst>
          </p:nvPr>
        </p:nvGraphicFramePr>
        <p:xfrm>
          <a:off x="838200" y="1255713"/>
          <a:ext cx="10515601" cy="995165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1086105">
                  <a:extLst>
                    <a:ext uri="{9D8B030D-6E8A-4147-A177-3AD203B41FA5}">
                      <a16:colId xmlns:a16="http://schemas.microsoft.com/office/drawing/2014/main" val="3958116131"/>
                    </a:ext>
                  </a:extLst>
                </a:gridCol>
                <a:gridCol w="1028070">
                  <a:extLst>
                    <a:ext uri="{9D8B030D-6E8A-4147-A177-3AD203B41FA5}">
                      <a16:colId xmlns:a16="http://schemas.microsoft.com/office/drawing/2014/main" val="2167187023"/>
                    </a:ext>
                  </a:extLst>
                </a:gridCol>
                <a:gridCol w="1116505">
                  <a:extLst>
                    <a:ext uri="{9D8B030D-6E8A-4147-A177-3AD203B41FA5}">
                      <a16:colId xmlns:a16="http://schemas.microsoft.com/office/drawing/2014/main" val="577034872"/>
                    </a:ext>
                  </a:extLst>
                </a:gridCol>
                <a:gridCol w="707488">
                  <a:extLst>
                    <a:ext uri="{9D8B030D-6E8A-4147-A177-3AD203B41FA5}">
                      <a16:colId xmlns:a16="http://schemas.microsoft.com/office/drawing/2014/main" val="3062978695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763802580"/>
                    </a:ext>
                  </a:extLst>
                </a:gridCol>
                <a:gridCol w="596944">
                  <a:extLst>
                    <a:ext uri="{9D8B030D-6E8A-4147-A177-3AD203B41FA5}">
                      <a16:colId xmlns:a16="http://schemas.microsoft.com/office/drawing/2014/main" val="1526525459"/>
                    </a:ext>
                  </a:extLst>
                </a:gridCol>
                <a:gridCol w="596944">
                  <a:extLst>
                    <a:ext uri="{9D8B030D-6E8A-4147-A177-3AD203B41FA5}">
                      <a16:colId xmlns:a16="http://schemas.microsoft.com/office/drawing/2014/main" val="1195282319"/>
                    </a:ext>
                  </a:extLst>
                </a:gridCol>
                <a:gridCol w="1602904">
                  <a:extLst>
                    <a:ext uri="{9D8B030D-6E8A-4147-A177-3AD203B41FA5}">
                      <a16:colId xmlns:a16="http://schemas.microsoft.com/office/drawing/2014/main" val="1175720544"/>
                    </a:ext>
                  </a:extLst>
                </a:gridCol>
                <a:gridCol w="1370759">
                  <a:extLst>
                    <a:ext uri="{9D8B030D-6E8A-4147-A177-3AD203B41FA5}">
                      <a16:colId xmlns:a16="http://schemas.microsoft.com/office/drawing/2014/main" val="213923539"/>
                    </a:ext>
                  </a:extLst>
                </a:gridCol>
                <a:gridCol w="1370759">
                  <a:extLst>
                    <a:ext uri="{9D8B030D-6E8A-4147-A177-3AD203B41FA5}">
                      <a16:colId xmlns:a16="http://schemas.microsoft.com/office/drawing/2014/main" val="1704159927"/>
                    </a:ext>
                  </a:extLst>
                </a:gridCol>
              </a:tblGrid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테이블명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테이블 설명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테이터타입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컬럼타입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컬럼키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null</a:t>
                      </a:r>
                      <a:r>
                        <a:rPr lang="ko-KR" altLang="en-US" sz="1000" u="none" strike="noStrike">
                          <a:effectLst/>
                        </a:rPr>
                        <a:t>여부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 디폴트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자동 여부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컬럼설명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979669776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carts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장바구니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bigint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bigint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PRI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auto_increment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인덱스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132495481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carts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장바구니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user_id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varchar(45)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MUL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등록 유저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1838637793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carts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장바구니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product_id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bigint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bigint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MUL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상품 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1886757926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carts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장바구니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product_count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상품 개수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198601419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A1C58C3-6FBE-43B2-D4C9-DE1AA30A57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388040"/>
              </p:ext>
            </p:extLst>
          </p:nvPr>
        </p:nvGraphicFramePr>
        <p:xfrm>
          <a:off x="838200" y="3867320"/>
          <a:ext cx="10515600" cy="2189363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1086105">
                  <a:extLst>
                    <a:ext uri="{9D8B030D-6E8A-4147-A177-3AD203B41FA5}">
                      <a16:colId xmlns:a16="http://schemas.microsoft.com/office/drawing/2014/main" val="2745831577"/>
                    </a:ext>
                  </a:extLst>
                </a:gridCol>
                <a:gridCol w="1028070">
                  <a:extLst>
                    <a:ext uri="{9D8B030D-6E8A-4147-A177-3AD203B41FA5}">
                      <a16:colId xmlns:a16="http://schemas.microsoft.com/office/drawing/2014/main" val="490432118"/>
                    </a:ext>
                  </a:extLst>
                </a:gridCol>
                <a:gridCol w="1116505">
                  <a:extLst>
                    <a:ext uri="{9D8B030D-6E8A-4147-A177-3AD203B41FA5}">
                      <a16:colId xmlns:a16="http://schemas.microsoft.com/office/drawing/2014/main" val="1486809013"/>
                    </a:ext>
                  </a:extLst>
                </a:gridCol>
                <a:gridCol w="707488">
                  <a:extLst>
                    <a:ext uri="{9D8B030D-6E8A-4147-A177-3AD203B41FA5}">
                      <a16:colId xmlns:a16="http://schemas.microsoft.com/office/drawing/2014/main" val="2358845225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752685077"/>
                    </a:ext>
                  </a:extLst>
                </a:gridCol>
                <a:gridCol w="596944">
                  <a:extLst>
                    <a:ext uri="{9D8B030D-6E8A-4147-A177-3AD203B41FA5}">
                      <a16:colId xmlns:a16="http://schemas.microsoft.com/office/drawing/2014/main" val="2955453866"/>
                    </a:ext>
                  </a:extLst>
                </a:gridCol>
                <a:gridCol w="596944">
                  <a:extLst>
                    <a:ext uri="{9D8B030D-6E8A-4147-A177-3AD203B41FA5}">
                      <a16:colId xmlns:a16="http://schemas.microsoft.com/office/drawing/2014/main" val="3232563685"/>
                    </a:ext>
                  </a:extLst>
                </a:gridCol>
                <a:gridCol w="1602903">
                  <a:extLst>
                    <a:ext uri="{9D8B030D-6E8A-4147-A177-3AD203B41FA5}">
                      <a16:colId xmlns:a16="http://schemas.microsoft.com/office/drawing/2014/main" val="1298590636"/>
                    </a:ext>
                  </a:extLst>
                </a:gridCol>
                <a:gridCol w="1370759">
                  <a:extLst>
                    <a:ext uri="{9D8B030D-6E8A-4147-A177-3AD203B41FA5}">
                      <a16:colId xmlns:a16="http://schemas.microsoft.com/office/drawing/2014/main" val="908437514"/>
                    </a:ext>
                  </a:extLst>
                </a:gridCol>
                <a:gridCol w="1370759">
                  <a:extLst>
                    <a:ext uri="{9D8B030D-6E8A-4147-A177-3AD203B41FA5}">
                      <a16:colId xmlns:a16="http://schemas.microsoft.com/office/drawing/2014/main" val="2753507185"/>
                    </a:ext>
                  </a:extLst>
                </a:gridCol>
              </a:tblGrid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테이블명</a:t>
                      </a:r>
                      <a:endParaRPr lang="ko-KR" altLang="en-US" sz="10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테이블 설명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테이터타입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컬럼타입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컬럼키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null</a:t>
                      </a:r>
                      <a:r>
                        <a:rPr lang="ko-KR" altLang="en-US" sz="1000" u="none" strike="noStrike" dirty="0">
                          <a:effectLst/>
                        </a:rPr>
                        <a:t>여부</a:t>
                      </a:r>
                      <a:endParaRPr lang="ko-KR" alt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 디폴트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자동 여부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컬럼설명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999319378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orders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주문내역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order_id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varchar(50)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PRI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주문 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488783185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orders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주문내역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receiver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varchar(45)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수취인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985297108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orders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주문내역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</a:rPr>
                        <a:t>user_id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varchar(45)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MUL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주문자 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1769652020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orders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주문내역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address1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varchar(255)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수취인 우편번호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763971775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orders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주문내역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address2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varchar(255)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수취인 주소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595747114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orders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주문내역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address3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varchar(255)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수취인 주소 상세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4078777607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orders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주문내역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mobile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varchar(15)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수취인 연락처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742709866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orders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주문내역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order_state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varchar(45)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주문 상태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788730711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orders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주문내역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delivery_fee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배송비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1380122143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orders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주문내역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order_date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CURRENT_TIMESTAMP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DEFAULT_GENERATED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주문 요청일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114352277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DDB6C20-F633-FEFF-2231-D0ACA92CA0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418056"/>
              </p:ext>
            </p:extLst>
          </p:nvPr>
        </p:nvGraphicFramePr>
        <p:xfrm>
          <a:off x="838200" y="2462000"/>
          <a:ext cx="10515601" cy="1194198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1086105">
                  <a:extLst>
                    <a:ext uri="{9D8B030D-6E8A-4147-A177-3AD203B41FA5}">
                      <a16:colId xmlns:a16="http://schemas.microsoft.com/office/drawing/2014/main" val="342098055"/>
                    </a:ext>
                  </a:extLst>
                </a:gridCol>
                <a:gridCol w="1028070">
                  <a:extLst>
                    <a:ext uri="{9D8B030D-6E8A-4147-A177-3AD203B41FA5}">
                      <a16:colId xmlns:a16="http://schemas.microsoft.com/office/drawing/2014/main" val="1750743432"/>
                    </a:ext>
                  </a:extLst>
                </a:gridCol>
                <a:gridCol w="1116505">
                  <a:extLst>
                    <a:ext uri="{9D8B030D-6E8A-4147-A177-3AD203B41FA5}">
                      <a16:colId xmlns:a16="http://schemas.microsoft.com/office/drawing/2014/main" val="2812658190"/>
                    </a:ext>
                  </a:extLst>
                </a:gridCol>
                <a:gridCol w="707488">
                  <a:extLst>
                    <a:ext uri="{9D8B030D-6E8A-4147-A177-3AD203B41FA5}">
                      <a16:colId xmlns:a16="http://schemas.microsoft.com/office/drawing/2014/main" val="4039169436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598530642"/>
                    </a:ext>
                  </a:extLst>
                </a:gridCol>
                <a:gridCol w="596944">
                  <a:extLst>
                    <a:ext uri="{9D8B030D-6E8A-4147-A177-3AD203B41FA5}">
                      <a16:colId xmlns:a16="http://schemas.microsoft.com/office/drawing/2014/main" val="293969318"/>
                    </a:ext>
                  </a:extLst>
                </a:gridCol>
                <a:gridCol w="596944">
                  <a:extLst>
                    <a:ext uri="{9D8B030D-6E8A-4147-A177-3AD203B41FA5}">
                      <a16:colId xmlns:a16="http://schemas.microsoft.com/office/drawing/2014/main" val="3490010199"/>
                    </a:ext>
                  </a:extLst>
                </a:gridCol>
                <a:gridCol w="1602904">
                  <a:extLst>
                    <a:ext uri="{9D8B030D-6E8A-4147-A177-3AD203B41FA5}">
                      <a16:colId xmlns:a16="http://schemas.microsoft.com/office/drawing/2014/main" val="172671645"/>
                    </a:ext>
                  </a:extLst>
                </a:gridCol>
                <a:gridCol w="1370759">
                  <a:extLst>
                    <a:ext uri="{9D8B030D-6E8A-4147-A177-3AD203B41FA5}">
                      <a16:colId xmlns:a16="http://schemas.microsoft.com/office/drawing/2014/main" val="3754746036"/>
                    </a:ext>
                  </a:extLst>
                </a:gridCol>
                <a:gridCol w="1370759">
                  <a:extLst>
                    <a:ext uri="{9D8B030D-6E8A-4147-A177-3AD203B41FA5}">
                      <a16:colId xmlns:a16="http://schemas.microsoft.com/office/drawing/2014/main" val="1380836497"/>
                    </a:ext>
                  </a:extLst>
                </a:gridCol>
              </a:tblGrid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테이블명</a:t>
                      </a:r>
                      <a:endParaRPr lang="ko-KR" altLang="en-US" sz="10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테이블 설명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테이터타입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컬럼타입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컬럼키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null</a:t>
                      </a:r>
                      <a:r>
                        <a:rPr lang="ko-KR" altLang="en-US" sz="1000" u="none" strike="noStrike">
                          <a:effectLst/>
                        </a:rPr>
                        <a:t>여부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 디폴트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자동 여부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컬럼설명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2274420300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order_items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주문상품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order_item_id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bigint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bigint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PRI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auto_increment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인덱스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1364642324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order_items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주문상품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order_id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varchar(50)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MUL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주문 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144501233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order_items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주문상품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product_id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bigint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bigint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MUL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상품 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2800479704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order_items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주문상품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product_count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상품 개수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1638521814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order_items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주문상품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price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 unsigned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 err="1">
                          <a:effectLst/>
                        </a:rPr>
                        <a:t>강품</a:t>
                      </a:r>
                      <a:r>
                        <a:rPr lang="ko-KR" altLang="en-US" sz="1000" u="none" strike="noStrike" dirty="0">
                          <a:effectLst/>
                        </a:rPr>
                        <a:t> 가격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21894516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626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"/>
    </mc:Choice>
    <mc:Fallback xmlns="">
      <p:transition spd="slow" advTm="42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902208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>
            <a:spLocks noChangeAspect="1"/>
          </p:cNvSpPr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</a:t>
            </a:r>
            <a:r>
              <a:rPr lang="en-US" altLang="ko-KR" i="1" kern="0" dirty="0" smtClean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ER Diagram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3012" y="1762125"/>
            <a:ext cx="186110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3885326" y="1820863"/>
            <a:ext cx="228481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4701688" y="1628775"/>
            <a:ext cx="2907034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73765" y="1714500"/>
            <a:ext cx="130533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788" y="1125415"/>
            <a:ext cx="4536851" cy="546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8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"/>
    </mc:Choice>
    <mc:Fallback xmlns="">
      <p:transition spd="slow" advTm="42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847202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>
            <a:spLocks noChangeAspect="1"/>
          </p:cNvSpPr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Site Map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3012" y="1762125"/>
            <a:ext cx="186110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3885326" y="1820863"/>
            <a:ext cx="228481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4701688" y="1628775"/>
            <a:ext cx="2907034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4533420" y="1462088"/>
            <a:ext cx="2874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73765" y="1714500"/>
            <a:ext cx="130533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735E296-9011-E484-2E0E-D6F8E79F7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178" y="1084456"/>
            <a:ext cx="8705051" cy="531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0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"/>
    </mc:Choice>
    <mc:Fallback xmlns="">
      <p:transition spd="slow" advTm="42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847202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>
            <a:spLocks noChangeAspect="1"/>
          </p:cNvSpPr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Function (Sign Up)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3012" y="1762125"/>
            <a:ext cx="186110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3885326" y="1820863"/>
            <a:ext cx="228481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4701688" y="1628775"/>
            <a:ext cx="2907034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4533420" y="1462088"/>
            <a:ext cx="2874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73765" y="1714500"/>
            <a:ext cx="130533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F32D489-F0D2-3FE2-4851-53C9B844A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75" y="1108049"/>
            <a:ext cx="5196750" cy="2714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576C17D-1F64-AA1E-40EF-CB7F567B8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610" y="1762125"/>
            <a:ext cx="4101166" cy="2528116"/>
          </a:xfrm>
          <a:prstGeom prst="rect">
            <a:avLst/>
          </a:prstGeom>
          <a:ln w="28575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25C4C584-19CB-ABD1-2419-2A3053519683}"/>
              </a:ext>
            </a:extLst>
          </p:cNvPr>
          <p:cNvGrpSpPr/>
          <p:nvPr/>
        </p:nvGrpSpPr>
        <p:grpSpPr>
          <a:xfrm>
            <a:off x="3271194" y="1166211"/>
            <a:ext cx="1964475" cy="595913"/>
            <a:chOff x="3271194" y="1166211"/>
            <a:chExt cx="1964475" cy="59591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35DEAAD-B64D-2879-80BA-20494822DDBA}"/>
                </a:ext>
              </a:extLst>
            </p:cNvPr>
            <p:cNvSpPr/>
            <p:nvPr/>
          </p:nvSpPr>
          <p:spPr>
            <a:xfrm>
              <a:off x="4815045" y="1166211"/>
              <a:ext cx="420624" cy="280001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연결선: 꺾임 31">
              <a:extLst>
                <a:ext uri="{FF2B5EF4-FFF2-40B4-BE49-F238E27FC236}">
                  <a16:creationId xmlns:a16="http://schemas.microsoft.com/office/drawing/2014/main" id="{C07C255A-754E-A491-5501-373C0E316968}"/>
                </a:ext>
              </a:extLst>
            </p:cNvPr>
            <p:cNvCxnSpPr>
              <a:cxnSpLocks/>
              <a:stCxn id="12" idx="2"/>
              <a:endCxn id="23" idx="0"/>
            </p:cNvCxnSpPr>
            <p:nvPr/>
          </p:nvCxnSpPr>
          <p:spPr>
            <a:xfrm rot="5400000">
              <a:off x="3990319" y="727086"/>
              <a:ext cx="315913" cy="1754164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7BB3BBD-30CF-29B6-FCF7-5562E7CF64A6}"/>
              </a:ext>
            </a:extLst>
          </p:cNvPr>
          <p:cNvGrpSpPr/>
          <p:nvPr/>
        </p:nvGrpSpPr>
        <p:grpSpPr>
          <a:xfrm>
            <a:off x="1220609" y="3026183"/>
            <a:ext cx="3483254" cy="3487636"/>
            <a:chOff x="1220609" y="3026183"/>
            <a:chExt cx="3483254" cy="3487636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2A3497C0-C573-AE34-5044-542C9F2A2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3437" y="4437079"/>
              <a:ext cx="3410426" cy="2076740"/>
            </a:xfrm>
            <a:prstGeom prst="rect">
              <a:avLst/>
            </a:prstGeom>
            <a:ln w="38100" cap="sq">
              <a:solidFill>
                <a:srgbClr val="FF0000"/>
              </a:solidFill>
              <a:prstDash val="sysDot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cxnSp>
          <p:nvCxnSpPr>
            <p:cNvPr id="45" name="연결선: 꺾임 44">
              <a:extLst>
                <a:ext uri="{FF2B5EF4-FFF2-40B4-BE49-F238E27FC236}">
                  <a16:creationId xmlns:a16="http://schemas.microsoft.com/office/drawing/2014/main" id="{E8265795-D375-029F-A473-795204370F21}"/>
                </a:ext>
              </a:extLst>
            </p:cNvPr>
            <p:cNvCxnSpPr>
              <a:stCxn id="23" idx="1"/>
              <a:endCxn id="43" idx="1"/>
            </p:cNvCxnSpPr>
            <p:nvPr/>
          </p:nvCxnSpPr>
          <p:spPr>
            <a:xfrm rot="10800000" flipH="1" flipV="1">
              <a:off x="1220609" y="3026183"/>
              <a:ext cx="72827" cy="2449266"/>
            </a:xfrm>
            <a:prstGeom prst="bentConnector3">
              <a:avLst>
                <a:gd name="adj1" fmla="val -313895"/>
              </a:avLst>
            </a:prstGeom>
            <a:ln w="285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F2C8AEEA-02D0-27C4-1239-A6603EFC25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5319" y="5633720"/>
            <a:ext cx="1724266" cy="657317"/>
          </a:xfrm>
          <a:prstGeom prst="rect">
            <a:avLst/>
          </a:prstGeom>
          <a:ln w="38100">
            <a:solidFill>
              <a:schemeClr val="accent6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0" name="그룹 59">
            <a:extLst>
              <a:ext uri="{FF2B5EF4-FFF2-40B4-BE49-F238E27FC236}">
                <a16:creationId xmlns:a16="http://schemas.microsoft.com/office/drawing/2014/main" id="{39FFDF4A-AC32-87D9-5544-6EEAB91CDC41}"/>
              </a:ext>
            </a:extLst>
          </p:cNvPr>
          <p:cNvGrpSpPr/>
          <p:nvPr/>
        </p:nvGrpSpPr>
        <p:grpSpPr>
          <a:xfrm>
            <a:off x="5321776" y="1131446"/>
            <a:ext cx="5924738" cy="4264466"/>
            <a:chOff x="5321776" y="1131446"/>
            <a:chExt cx="5924738" cy="4264466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B4FBA20A-936B-8588-20D4-C5219F4C3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19133" y="1131446"/>
              <a:ext cx="5327381" cy="4264466"/>
            </a:xfrm>
            <a:prstGeom prst="rect">
              <a:avLst/>
            </a:prstGeom>
            <a:ln w="28575">
              <a:solidFill>
                <a:schemeClr val="accent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56" name="연결선: 꺾임 55">
              <a:extLst>
                <a:ext uri="{FF2B5EF4-FFF2-40B4-BE49-F238E27FC236}">
                  <a16:creationId xmlns:a16="http://schemas.microsoft.com/office/drawing/2014/main" id="{F3209006-03E1-CC29-49DD-6892E668612E}"/>
                </a:ext>
              </a:extLst>
            </p:cNvPr>
            <p:cNvCxnSpPr>
              <a:stCxn id="23" idx="3"/>
              <a:endCxn id="30" idx="1"/>
            </p:cNvCxnSpPr>
            <p:nvPr/>
          </p:nvCxnSpPr>
          <p:spPr>
            <a:xfrm>
              <a:off x="5321776" y="3026183"/>
              <a:ext cx="597357" cy="237496"/>
            </a:xfrm>
            <a:prstGeom prst="bentConnector3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그래픽 49" descr="확인 표시">
            <a:extLst>
              <a:ext uri="{FF2B5EF4-FFF2-40B4-BE49-F238E27FC236}">
                <a16:creationId xmlns:a16="http://schemas.microsoft.com/office/drawing/2014/main" id="{686B2832-627B-7E58-CBE6-6E8F28F2BFE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970333" y="1379537"/>
            <a:ext cx="267069" cy="267069"/>
          </a:xfrm>
          <a:prstGeom prst="rect">
            <a:avLst/>
          </a:prstGeom>
        </p:spPr>
      </p:pic>
      <p:pic>
        <p:nvPicPr>
          <p:cNvPr id="51" name="그래픽 50" descr="확인 표시">
            <a:extLst>
              <a:ext uri="{FF2B5EF4-FFF2-40B4-BE49-F238E27FC236}">
                <a16:creationId xmlns:a16="http://schemas.microsoft.com/office/drawing/2014/main" id="{E1338C13-1A10-0E8B-8622-0343797CB07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536082" y="2425286"/>
            <a:ext cx="267069" cy="267069"/>
          </a:xfrm>
          <a:prstGeom prst="rect">
            <a:avLst/>
          </a:prstGeom>
        </p:spPr>
      </p:pic>
      <p:pic>
        <p:nvPicPr>
          <p:cNvPr id="52" name="그래픽 51" descr="확인 표시">
            <a:extLst>
              <a:ext uri="{FF2B5EF4-FFF2-40B4-BE49-F238E27FC236}">
                <a16:creationId xmlns:a16="http://schemas.microsoft.com/office/drawing/2014/main" id="{DB964238-0BB7-675F-9413-C2314CA4A1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761836" y="3514595"/>
            <a:ext cx="267069" cy="2670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8163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28"/>
    </mc:Choice>
    <mc:Fallback xmlns="">
      <p:transition spd="slow" advTm="11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847202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>
            <a:spLocks noChangeAspect="1"/>
          </p:cNvSpPr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Function (Sign Up)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3012" y="1762125"/>
            <a:ext cx="186110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3885326" y="1820863"/>
            <a:ext cx="228481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4701688" y="1628775"/>
            <a:ext cx="2907034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4533420" y="1462088"/>
            <a:ext cx="2874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73765" y="1714500"/>
            <a:ext cx="130533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48AB78-1466-42C9-C501-5F2895420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60" y="1098834"/>
            <a:ext cx="6426676" cy="3245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57EC446-99C3-8FD0-2773-F5249ED42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04" y="4801128"/>
            <a:ext cx="4692380" cy="8561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3C440A6-7D59-B926-7E08-C30EDE0D7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8935" y="2902059"/>
            <a:ext cx="4959961" cy="1996333"/>
          </a:xfrm>
          <a:prstGeom prst="rect">
            <a:avLst/>
          </a:prstGeom>
          <a:ln w="28575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131A6715-E54F-FAF9-A0E3-511AFEB05CA9}"/>
              </a:ext>
            </a:extLst>
          </p:cNvPr>
          <p:cNvGrpSpPr/>
          <p:nvPr/>
        </p:nvGrpSpPr>
        <p:grpSpPr>
          <a:xfrm>
            <a:off x="3231806" y="3742802"/>
            <a:ext cx="3377129" cy="1341947"/>
            <a:chOff x="3231806" y="3742802"/>
            <a:chExt cx="3377129" cy="134194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AFD5F70-D310-65E6-BFAA-8CA8F6E7F499}"/>
                </a:ext>
              </a:extLst>
            </p:cNvPr>
            <p:cNvSpPr/>
            <p:nvPr/>
          </p:nvSpPr>
          <p:spPr>
            <a:xfrm>
              <a:off x="3231806" y="3742802"/>
              <a:ext cx="948583" cy="31484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E336B85-5FB3-571B-9F66-A5421543C3C4}"/>
                </a:ext>
              </a:extLst>
            </p:cNvPr>
            <p:cNvSpPr/>
            <p:nvPr/>
          </p:nvSpPr>
          <p:spPr>
            <a:xfrm>
              <a:off x="4324172" y="4836113"/>
              <a:ext cx="426010" cy="248636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연결선: 꺾임 17">
              <a:extLst>
                <a:ext uri="{FF2B5EF4-FFF2-40B4-BE49-F238E27FC236}">
                  <a16:creationId xmlns:a16="http://schemas.microsoft.com/office/drawing/2014/main" id="{108C1359-2A39-3F18-B8DC-6F0936E27E29}"/>
                </a:ext>
              </a:extLst>
            </p:cNvPr>
            <p:cNvCxnSpPr>
              <a:cxnSpLocks/>
              <a:stCxn id="14" idx="3"/>
              <a:endCxn id="21" idx="1"/>
            </p:cNvCxnSpPr>
            <p:nvPr/>
          </p:nvCxnSpPr>
          <p:spPr>
            <a:xfrm flipV="1">
              <a:off x="4180389" y="3900226"/>
              <a:ext cx="2428546" cy="1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5976171D-6BF2-68E4-F9AC-80B297336F28}"/>
                </a:ext>
              </a:extLst>
            </p:cNvPr>
            <p:cNvCxnSpPr>
              <a:stCxn id="15" idx="3"/>
              <a:endCxn id="21" idx="1"/>
            </p:cNvCxnSpPr>
            <p:nvPr/>
          </p:nvCxnSpPr>
          <p:spPr>
            <a:xfrm flipV="1">
              <a:off x="4750182" y="3900226"/>
              <a:ext cx="1858753" cy="1060205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2765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28"/>
    </mc:Choice>
    <mc:Fallback xmlns="">
      <p:transition spd="slow" advTm="11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847202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>
            <a:spLocks noChangeAspect="1"/>
          </p:cNvSpPr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Function (Login)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3012" y="1762125"/>
            <a:ext cx="186110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3885326" y="1820863"/>
            <a:ext cx="228481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4701688" y="1628775"/>
            <a:ext cx="2907034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4533420" y="1462088"/>
            <a:ext cx="2874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73765" y="1714500"/>
            <a:ext cx="130533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91161B7-110A-5811-F986-8D61E41DF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792" y="1594575"/>
            <a:ext cx="7717411" cy="2944630"/>
          </a:xfrm>
          <a:prstGeom prst="rect">
            <a:avLst/>
          </a:prstGeom>
          <a:ln w="28575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B99140E-CCFD-24B3-AF41-F259DC4AFD24}"/>
              </a:ext>
            </a:extLst>
          </p:cNvPr>
          <p:cNvSpPr/>
          <p:nvPr/>
        </p:nvSpPr>
        <p:spPr>
          <a:xfrm>
            <a:off x="5256558" y="3543206"/>
            <a:ext cx="2059536" cy="25637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4D8A064-E7D8-6BA3-5777-16A7AAA9CF0E}"/>
              </a:ext>
            </a:extLst>
          </p:cNvPr>
          <p:cNvSpPr/>
          <p:nvPr/>
        </p:nvSpPr>
        <p:spPr>
          <a:xfrm>
            <a:off x="5256558" y="3472699"/>
            <a:ext cx="2059536" cy="32688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CD708BC-CED2-CFDB-1E2A-601EDDE73AE8}"/>
              </a:ext>
            </a:extLst>
          </p:cNvPr>
          <p:cNvGrpSpPr/>
          <p:nvPr/>
        </p:nvGrpSpPr>
        <p:grpSpPr>
          <a:xfrm>
            <a:off x="2685171" y="5039109"/>
            <a:ext cx="7202313" cy="1488624"/>
            <a:chOff x="2685171" y="5039109"/>
            <a:chExt cx="7202313" cy="148862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78BD90B0-9BFC-A5B3-7C5B-318744982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5171" y="5039109"/>
              <a:ext cx="7202313" cy="148862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1931EDC-C00B-B636-A1E0-E66B388493F0}"/>
                </a:ext>
              </a:extLst>
            </p:cNvPr>
            <p:cNvSpPr/>
            <p:nvPr/>
          </p:nvSpPr>
          <p:spPr>
            <a:xfrm>
              <a:off x="6648628" y="5187298"/>
              <a:ext cx="3187579" cy="273465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59147C30-8970-E96F-5090-7A6851FAB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717" y="1130173"/>
            <a:ext cx="2475557" cy="326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48810D24-4F1E-3072-E13C-409DDB2A6163}"/>
              </a:ext>
            </a:extLst>
          </p:cNvPr>
          <p:cNvGrpSpPr/>
          <p:nvPr/>
        </p:nvGrpSpPr>
        <p:grpSpPr>
          <a:xfrm>
            <a:off x="6648628" y="2792468"/>
            <a:ext cx="1593789" cy="2394830"/>
            <a:chOff x="6648628" y="2792468"/>
            <a:chExt cx="1593789" cy="239483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04EDBA2-B15A-1BC2-2FBE-BC8F0D02A637}"/>
                </a:ext>
              </a:extLst>
            </p:cNvPr>
            <p:cNvSpPr/>
            <p:nvPr/>
          </p:nvSpPr>
          <p:spPr>
            <a:xfrm>
              <a:off x="6648628" y="2792468"/>
              <a:ext cx="1085316" cy="642912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847EFFD0-FF74-E7D4-4ECC-5E7BBB0252CA}"/>
                </a:ext>
              </a:extLst>
            </p:cNvPr>
            <p:cNvCxnSpPr>
              <a:stCxn id="25" idx="3"/>
            </p:cNvCxnSpPr>
            <p:nvPr/>
          </p:nvCxnSpPr>
          <p:spPr>
            <a:xfrm>
              <a:off x="7733944" y="3113924"/>
              <a:ext cx="508473" cy="207337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DDB5C16-ED4C-5D3E-2D7B-9A05A26F891F}"/>
              </a:ext>
            </a:extLst>
          </p:cNvPr>
          <p:cNvGrpSpPr/>
          <p:nvPr/>
        </p:nvGrpSpPr>
        <p:grpSpPr>
          <a:xfrm>
            <a:off x="1692400" y="1169194"/>
            <a:ext cx="726392" cy="1897695"/>
            <a:chOff x="1692400" y="1169194"/>
            <a:chExt cx="726392" cy="1897695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B5CA6FD-7540-D492-E683-367A65D98F68}"/>
                </a:ext>
              </a:extLst>
            </p:cNvPr>
            <p:cNvSpPr/>
            <p:nvPr/>
          </p:nvSpPr>
          <p:spPr>
            <a:xfrm>
              <a:off x="1692400" y="1169194"/>
              <a:ext cx="573497" cy="25554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2" name="연결선: 꺾임 41">
              <a:extLst>
                <a:ext uri="{FF2B5EF4-FFF2-40B4-BE49-F238E27FC236}">
                  <a16:creationId xmlns:a16="http://schemas.microsoft.com/office/drawing/2014/main" id="{D7103DCC-CC82-63FF-D3AF-F70136C84E67}"/>
                </a:ext>
              </a:extLst>
            </p:cNvPr>
            <p:cNvCxnSpPr>
              <a:stCxn id="40" idx="2"/>
              <a:endCxn id="19" idx="1"/>
            </p:cNvCxnSpPr>
            <p:nvPr/>
          </p:nvCxnSpPr>
          <p:spPr>
            <a:xfrm rot="16200000" flipH="1">
              <a:off x="1377896" y="2025993"/>
              <a:ext cx="1642149" cy="439643"/>
            </a:xfrm>
            <a:prstGeom prst="bentConnector2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2497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28"/>
    </mc:Choice>
    <mc:Fallback xmlns="">
      <p:transition spd="slow" advTm="11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822658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>
            <a:spLocks noChangeAspect="1"/>
          </p:cNvSpPr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Function (Find ID, Password)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3012" y="1762125"/>
            <a:ext cx="186110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3885326" y="1820863"/>
            <a:ext cx="228481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4701688" y="1628775"/>
            <a:ext cx="2907034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4533420" y="1462088"/>
            <a:ext cx="2874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73765" y="1714500"/>
            <a:ext cx="130533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ABDE06-0E47-BE0A-F6DB-BE13DA30D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990" y="962826"/>
            <a:ext cx="3639864" cy="1810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3488D3D1-87E7-560C-B0F2-6C7978BC620D}"/>
              </a:ext>
            </a:extLst>
          </p:cNvPr>
          <p:cNvGrpSpPr/>
          <p:nvPr/>
        </p:nvGrpSpPr>
        <p:grpSpPr>
          <a:xfrm>
            <a:off x="840359" y="2325688"/>
            <a:ext cx="4681486" cy="2627678"/>
            <a:chOff x="840359" y="2325688"/>
            <a:chExt cx="4681486" cy="262767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023C445-F5D7-6150-850D-021A3DB51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0359" y="2996185"/>
              <a:ext cx="3772021" cy="19571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C942BB37-DE24-CC6F-513F-EEE15FC24293}"/>
                </a:ext>
              </a:extLst>
            </p:cNvPr>
            <p:cNvGrpSpPr/>
            <p:nvPr/>
          </p:nvGrpSpPr>
          <p:grpSpPr>
            <a:xfrm>
              <a:off x="2726370" y="2325688"/>
              <a:ext cx="2795475" cy="670496"/>
              <a:chOff x="2726370" y="2325688"/>
              <a:chExt cx="2795475" cy="670496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37FA0C31-2D9D-2D91-52C5-5A6663DCEC5D}"/>
                  </a:ext>
                </a:extLst>
              </p:cNvPr>
              <p:cNvSpPr/>
              <p:nvPr/>
            </p:nvSpPr>
            <p:spPr>
              <a:xfrm>
                <a:off x="4948348" y="2325688"/>
                <a:ext cx="573497" cy="255547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7" name="연결선: 꺾임 16">
                <a:extLst>
                  <a:ext uri="{FF2B5EF4-FFF2-40B4-BE49-F238E27FC236}">
                    <a16:creationId xmlns:a16="http://schemas.microsoft.com/office/drawing/2014/main" id="{EC9126CE-3217-4AC0-13F0-8E0D866233A5}"/>
                  </a:ext>
                </a:extLst>
              </p:cNvPr>
              <p:cNvCxnSpPr>
                <a:stCxn id="10" idx="1"/>
                <a:endCxn id="12" idx="0"/>
              </p:cNvCxnSpPr>
              <p:nvPr/>
            </p:nvCxnSpPr>
            <p:spPr>
              <a:xfrm rot="10800000" flipV="1">
                <a:off x="2726370" y="2453461"/>
                <a:ext cx="2221978" cy="542723"/>
              </a:xfrm>
              <a:prstGeom prst="bentConnector2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40481BD-5158-5AD7-B4DF-3A3C4994D474}"/>
              </a:ext>
            </a:extLst>
          </p:cNvPr>
          <p:cNvSpPr/>
          <p:nvPr/>
        </p:nvSpPr>
        <p:spPr>
          <a:xfrm>
            <a:off x="3075395" y="3638954"/>
            <a:ext cx="1163319" cy="66812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BE5A594-D1F3-ACD5-1B04-3E4927AD5D9F}"/>
              </a:ext>
            </a:extLst>
          </p:cNvPr>
          <p:cNvGrpSpPr/>
          <p:nvPr/>
        </p:nvGrpSpPr>
        <p:grpSpPr>
          <a:xfrm>
            <a:off x="1503352" y="4307079"/>
            <a:ext cx="2446034" cy="1937098"/>
            <a:chOff x="1503352" y="4307079"/>
            <a:chExt cx="2446034" cy="1937098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94A42DB-F8C4-E728-D402-04B25670F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03352" y="5229225"/>
              <a:ext cx="2446034" cy="1014952"/>
            </a:xfrm>
            <a:prstGeom prst="rect">
              <a:avLst/>
            </a:prstGeom>
            <a:ln w="28575">
              <a:solidFill>
                <a:schemeClr val="accent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28" name="연결선: 꺾임 27">
              <a:extLst>
                <a:ext uri="{FF2B5EF4-FFF2-40B4-BE49-F238E27FC236}">
                  <a16:creationId xmlns:a16="http://schemas.microsoft.com/office/drawing/2014/main" id="{ECD8F844-312C-3168-17E6-632008EE3E22}"/>
                </a:ext>
              </a:extLst>
            </p:cNvPr>
            <p:cNvCxnSpPr>
              <a:stCxn id="23" idx="2"/>
              <a:endCxn id="21" idx="0"/>
            </p:cNvCxnSpPr>
            <p:nvPr/>
          </p:nvCxnSpPr>
          <p:spPr>
            <a:xfrm rot="5400000">
              <a:off x="2730640" y="4302809"/>
              <a:ext cx="922145" cy="930686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B5C87C5-F181-A681-324E-33552B119C50}"/>
              </a:ext>
            </a:extLst>
          </p:cNvPr>
          <p:cNvSpPr/>
          <p:nvPr/>
        </p:nvSpPr>
        <p:spPr>
          <a:xfrm>
            <a:off x="5610173" y="2323045"/>
            <a:ext cx="688795" cy="25554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556A173-E4DF-8216-3B3D-34BB0AEEC3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3734" y="3008229"/>
            <a:ext cx="3349311" cy="1773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FCA66906-9A6B-8981-C0A2-28FC5B5A74C6}"/>
              </a:ext>
            </a:extLst>
          </p:cNvPr>
          <p:cNvSpPr/>
          <p:nvPr/>
        </p:nvSpPr>
        <p:spPr>
          <a:xfrm>
            <a:off x="6874861" y="3613315"/>
            <a:ext cx="1106912" cy="66812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9D2A0959-9C2F-B5B8-0DD8-35F58A6545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3" t="5884" r="2648" b="7594"/>
          <a:stretch/>
        </p:blipFill>
        <p:spPr>
          <a:xfrm>
            <a:off x="581114" y="1628775"/>
            <a:ext cx="2273181" cy="590550"/>
          </a:xfrm>
          <a:prstGeom prst="rect">
            <a:avLst/>
          </a:prstGeom>
          <a:ln w="28575">
            <a:solidFill>
              <a:srgbClr val="FF0000"/>
            </a:solidFill>
            <a:prstDash val="sysDash"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16758B87-0F95-EA9F-53FC-5DAE7E73B557}"/>
              </a:ext>
            </a:extLst>
          </p:cNvPr>
          <p:cNvCxnSpPr>
            <a:stCxn id="12" idx="1"/>
            <a:endCxn id="45" idx="1"/>
          </p:cNvCxnSpPr>
          <p:nvPr/>
        </p:nvCxnSpPr>
        <p:spPr>
          <a:xfrm rot="10800000">
            <a:off x="581115" y="1924050"/>
            <a:ext cx="259245" cy="2050726"/>
          </a:xfrm>
          <a:prstGeom prst="bentConnector3">
            <a:avLst>
              <a:gd name="adj1" fmla="val 188179"/>
            </a:avLst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D4ADD920-A4BA-96CC-A74D-7E33A44519DA}"/>
              </a:ext>
            </a:extLst>
          </p:cNvPr>
          <p:cNvCxnSpPr>
            <a:stCxn id="34" idx="2"/>
            <a:endCxn id="39" idx="0"/>
          </p:cNvCxnSpPr>
          <p:nvPr/>
        </p:nvCxnSpPr>
        <p:spPr>
          <a:xfrm rot="16200000" flipH="1">
            <a:off x="6011662" y="2521500"/>
            <a:ext cx="429637" cy="543819"/>
          </a:xfrm>
          <a:prstGeom prst="bentConnector3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그림 52">
            <a:extLst>
              <a:ext uri="{FF2B5EF4-FFF2-40B4-BE49-F238E27FC236}">
                <a16:creationId xmlns:a16="http://schemas.microsoft.com/office/drawing/2014/main" id="{FCBBA9AC-DC6F-8318-CB26-1F87FA6CA2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1707" y="3081435"/>
            <a:ext cx="2395872" cy="3162742"/>
          </a:xfrm>
          <a:prstGeom prst="rect">
            <a:avLst/>
          </a:prstGeom>
          <a:ln w="28575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698EDAB9-1DAE-D7D4-F97F-2B640918BB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4430" y="3874614"/>
            <a:ext cx="2150425" cy="642764"/>
          </a:xfrm>
          <a:prstGeom prst="rect">
            <a:avLst/>
          </a:prstGeom>
          <a:ln w="19050">
            <a:solidFill>
              <a:srgbClr val="FF0000"/>
            </a:solidFill>
            <a:prstDash val="sysDash"/>
          </a:ln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286EC547-138E-314E-785B-23BEE6869CED}"/>
              </a:ext>
            </a:extLst>
          </p:cNvPr>
          <p:cNvGrpSpPr/>
          <p:nvPr/>
        </p:nvGrpSpPr>
        <p:grpSpPr>
          <a:xfrm>
            <a:off x="7747579" y="1016533"/>
            <a:ext cx="2692262" cy="3646273"/>
            <a:chOff x="7747579" y="1016533"/>
            <a:chExt cx="2692262" cy="3646273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87ECAD18-C08A-10A0-05A8-F56078A82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37477" y="1016533"/>
              <a:ext cx="2202364" cy="689112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  <p:cxnSp>
          <p:nvCxnSpPr>
            <p:cNvPr id="59" name="연결선: 꺾임 58">
              <a:extLst>
                <a:ext uri="{FF2B5EF4-FFF2-40B4-BE49-F238E27FC236}">
                  <a16:creationId xmlns:a16="http://schemas.microsoft.com/office/drawing/2014/main" id="{7C0DE3A6-2FCD-EF10-0ACB-822D10CC9DC2}"/>
                </a:ext>
              </a:extLst>
            </p:cNvPr>
            <p:cNvCxnSpPr>
              <a:stCxn id="53" idx="3"/>
              <a:endCxn id="57" idx="1"/>
            </p:cNvCxnSpPr>
            <p:nvPr/>
          </p:nvCxnSpPr>
          <p:spPr>
            <a:xfrm flipV="1">
              <a:off x="7747579" y="1361089"/>
              <a:ext cx="489898" cy="3301717"/>
            </a:xfrm>
            <a:prstGeom prst="bentConnector3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" name="그림 60">
            <a:extLst>
              <a:ext uri="{FF2B5EF4-FFF2-40B4-BE49-F238E27FC236}">
                <a16:creationId xmlns:a16="http://schemas.microsoft.com/office/drawing/2014/main" id="{2D42801F-4F65-F0B4-CD6C-53CEFD9515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10576" y="1767719"/>
            <a:ext cx="3439005" cy="1476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C8DE836C-06D8-CAFA-3A26-51921A9694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05140" y="3297444"/>
            <a:ext cx="2672012" cy="794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700CD460-631D-66D9-FD44-92536837BA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04263" y="4142188"/>
            <a:ext cx="2701355" cy="943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13CE9B46-493B-A8CC-BA15-C50382BF5C75}"/>
              </a:ext>
            </a:extLst>
          </p:cNvPr>
          <p:cNvSpPr/>
          <p:nvPr/>
        </p:nvSpPr>
        <p:spPr>
          <a:xfrm>
            <a:off x="5436049" y="5682357"/>
            <a:ext cx="2214444" cy="25554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0AE60859-7E55-0C60-4115-32C3419EF073}"/>
              </a:ext>
            </a:extLst>
          </p:cNvPr>
          <p:cNvGrpSpPr/>
          <p:nvPr/>
        </p:nvGrpSpPr>
        <p:grpSpPr>
          <a:xfrm>
            <a:off x="8193952" y="5268009"/>
            <a:ext cx="2562583" cy="943107"/>
            <a:chOff x="8193952" y="5268009"/>
            <a:chExt cx="2562583" cy="943107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A5C6ED5B-1767-A19D-51CF-968C0B539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193952" y="5268009"/>
              <a:ext cx="2562583" cy="943107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</p:pic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BD8CC8AB-8AC9-B7B0-1A97-6EF7B47F1F6A}"/>
                </a:ext>
              </a:extLst>
            </p:cNvPr>
            <p:cNvGrpSpPr/>
            <p:nvPr/>
          </p:nvGrpSpPr>
          <p:grpSpPr>
            <a:xfrm>
              <a:off x="9613827" y="5912441"/>
              <a:ext cx="526680" cy="97560"/>
              <a:chOff x="9613827" y="5912441"/>
              <a:chExt cx="526680" cy="97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71" name="잉크 70">
                    <a:extLst>
                      <a:ext uri="{FF2B5EF4-FFF2-40B4-BE49-F238E27FC236}">
                        <a16:creationId xmlns:a16="http://schemas.microsoft.com/office/drawing/2014/main" id="{C158B7FF-EC09-375A-7965-3377FA3AE181}"/>
                      </a:ext>
                    </a:extLst>
                  </p14:cNvPr>
                  <p14:cNvContentPartPr/>
                  <p14:nvPr/>
                </p14:nvContentPartPr>
                <p14:xfrm>
                  <a:off x="9622467" y="5912441"/>
                  <a:ext cx="518040" cy="97560"/>
                </p14:xfrm>
              </p:contentPart>
            </mc:Choice>
            <mc:Fallback xmlns="">
              <p:pic>
                <p:nvPicPr>
                  <p:cNvPr id="71" name="잉크 70">
                    <a:extLst>
                      <a:ext uri="{FF2B5EF4-FFF2-40B4-BE49-F238E27FC236}">
                        <a16:creationId xmlns:a16="http://schemas.microsoft.com/office/drawing/2014/main" id="{C158B7FF-EC09-375A-7965-3377FA3AE181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9613467" y="5903801"/>
                    <a:ext cx="535680" cy="11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74" name="잉크 73">
                    <a:extLst>
                      <a:ext uri="{FF2B5EF4-FFF2-40B4-BE49-F238E27FC236}">
                        <a16:creationId xmlns:a16="http://schemas.microsoft.com/office/drawing/2014/main" id="{84A49B90-B805-BE8D-63BC-E2F06E63A8B0}"/>
                      </a:ext>
                    </a:extLst>
                  </p14:cNvPr>
                  <p14:cNvContentPartPr/>
                  <p14:nvPr/>
                </p14:nvContentPartPr>
                <p14:xfrm>
                  <a:off x="9810387" y="5964641"/>
                  <a:ext cx="360" cy="360"/>
                </p14:xfrm>
              </p:contentPart>
            </mc:Choice>
            <mc:Fallback xmlns="">
              <p:pic>
                <p:nvPicPr>
                  <p:cNvPr id="74" name="잉크 73">
                    <a:extLst>
                      <a:ext uri="{FF2B5EF4-FFF2-40B4-BE49-F238E27FC236}">
                        <a16:creationId xmlns:a16="http://schemas.microsoft.com/office/drawing/2014/main" id="{84A49B90-B805-BE8D-63BC-E2F06E63A8B0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9801387" y="5956001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85" name="잉크 84">
                    <a:extLst>
                      <a:ext uri="{FF2B5EF4-FFF2-40B4-BE49-F238E27FC236}">
                        <a16:creationId xmlns:a16="http://schemas.microsoft.com/office/drawing/2014/main" id="{2611A1D0-4F1B-E0D6-2332-25C472DD2740}"/>
                      </a:ext>
                    </a:extLst>
                  </p14:cNvPr>
                  <p14:cNvContentPartPr/>
                  <p14:nvPr/>
                </p14:nvContentPartPr>
                <p14:xfrm>
                  <a:off x="9613827" y="5947721"/>
                  <a:ext cx="505440" cy="43560"/>
                </p14:xfrm>
              </p:contentPart>
            </mc:Choice>
            <mc:Fallback xmlns="">
              <p:pic>
                <p:nvPicPr>
                  <p:cNvPr id="85" name="잉크 84">
                    <a:extLst>
                      <a:ext uri="{FF2B5EF4-FFF2-40B4-BE49-F238E27FC236}">
                        <a16:creationId xmlns:a16="http://schemas.microsoft.com/office/drawing/2014/main" id="{2611A1D0-4F1B-E0D6-2332-25C472DD2740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9550827" y="5884721"/>
                    <a:ext cx="631080" cy="169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47574D7-CB22-3E5F-33B9-3D1A1A90C329}"/>
              </a:ext>
            </a:extLst>
          </p:cNvPr>
          <p:cNvSpPr/>
          <p:nvPr/>
        </p:nvSpPr>
        <p:spPr>
          <a:xfrm>
            <a:off x="6817307" y="5172233"/>
            <a:ext cx="799002" cy="46497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394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28"/>
    </mc:Choice>
    <mc:Fallback xmlns="">
      <p:transition spd="slow" advTm="11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4" grpId="0" animBg="1"/>
      <p:bldP spid="41" grpId="0" animBg="1"/>
      <p:bldP spid="67" grpId="0" animBg="1"/>
      <p:bldP spid="9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847202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>
            <a:spLocks noChangeAspect="1"/>
          </p:cNvSpPr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Function (Board)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3012" y="1762125"/>
            <a:ext cx="186110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3885326" y="1820863"/>
            <a:ext cx="228481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4701688" y="1628775"/>
            <a:ext cx="2907034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4533420" y="1462088"/>
            <a:ext cx="2874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73765" y="1714500"/>
            <a:ext cx="130533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F71F50F-A734-46F5-FEF0-85A742DB91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766"/>
          <a:stretch/>
        </p:blipFill>
        <p:spPr>
          <a:xfrm>
            <a:off x="7982719" y="3176717"/>
            <a:ext cx="2660423" cy="1042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3C857808-1638-AE07-1D14-BD21C7D39225}"/>
              </a:ext>
            </a:extLst>
          </p:cNvPr>
          <p:cNvGrpSpPr/>
          <p:nvPr/>
        </p:nvGrpSpPr>
        <p:grpSpPr>
          <a:xfrm>
            <a:off x="473765" y="929975"/>
            <a:ext cx="3329453" cy="1338450"/>
            <a:chOff x="473765" y="929975"/>
            <a:chExt cx="3329453" cy="133845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279404C-8E88-47E4-94CC-20751E3F5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3765" y="929975"/>
              <a:ext cx="3329453" cy="13384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7C5EE7E-B647-D58A-DBE7-8F6F900BF89B}"/>
                </a:ext>
              </a:extLst>
            </p:cNvPr>
            <p:cNvSpPr/>
            <p:nvPr/>
          </p:nvSpPr>
          <p:spPr>
            <a:xfrm>
              <a:off x="2508769" y="1882663"/>
              <a:ext cx="661354" cy="142876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9DA9BFF-3E76-EE5A-DBF0-C7D7CE261E16}"/>
              </a:ext>
            </a:extLst>
          </p:cNvPr>
          <p:cNvGrpSpPr/>
          <p:nvPr/>
        </p:nvGrpSpPr>
        <p:grpSpPr>
          <a:xfrm>
            <a:off x="481597" y="2025538"/>
            <a:ext cx="5528208" cy="3203687"/>
            <a:chOff x="481597" y="2025538"/>
            <a:chExt cx="5528208" cy="3203687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0B163BE1-67DF-161E-516D-932B6C7FC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1597" y="2534174"/>
              <a:ext cx="5528208" cy="2695051"/>
            </a:xfrm>
            <a:prstGeom prst="rect">
              <a:avLst/>
            </a:prstGeom>
            <a:ln w="28575">
              <a:solidFill>
                <a:schemeClr val="accent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2EAE9AB8-DFBA-B011-4426-CEC6C92EC853}"/>
                </a:ext>
              </a:extLst>
            </p:cNvPr>
            <p:cNvCxnSpPr>
              <a:stCxn id="17" idx="2"/>
              <a:endCxn id="28" idx="0"/>
            </p:cNvCxnSpPr>
            <p:nvPr/>
          </p:nvCxnSpPr>
          <p:spPr>
            <a:xfrm rot="16200000" flipH="1">
              <a:off x="2788256" y="2076728"/>
              <a:ext cx="508635" cy="406255"/>
            </a:xfrm>
            <a:prstGeom prst="bentConnector3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7A9F7C7D-C39D-2A8F-B48A-190E23C318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259" y="3257750"/>
            <a:ext cx="3705348" cy="1534126"/>
          </a:xfrm>
          <a:prstGeom prst="rect">
            <a:avLst/>
          </a:prstGeom>
          <a:ln w="28575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A824208F-2209-5AB3-7EA8-43D088B2C203}"/>
              </a:ext>
            </a:extLst>
          </p:cNvPr>
          <p:cNvSpPr/>
          <p:nvPr/>
        </p:nvSpPr>
        <p:spPr>
          <a:xfrm>
            <a:off x="2300871" y="4973612"/>
            <a:ext cx="415795" cy="15386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E956F54-7E24-90E7-587F-241CB5B2525B}"/>
              </a:ext>
            </a:extLst>
          </p:cNvPr>
          <p:cNvSpPr/>
          <p:nvPr/>
        </p:nvSpPr>
        <p:spPr>
          <a:xfrm>
            <a:off x="918897" y="4468234"/>
            <a:ext cx="568195" cy="21910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92698BF-64DC-3BCF-B722-415A957D6BB0}"/>
              </a:ext>
            </a:extLst>
          </p:cNvPr>
          <p:cNvSpPr/>
          <p:nvPr/>
        </p:nvSpPr>
        <p:spPr>
          <a:xfrm>
            <a:off x="999607" y="2766738"/>
            <a:ext cx="1229574" cy="21910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1820A0C-4760-4861-79B3-FC715FA895F7}"/>
              </a:ext>
            </a:extLst>
          </p:cNvPr>
          <p:cNvGrpSpPr/>
          <p:nvPr/>
        </p:nvGrpSpPr>
        <p:grpSpPr>
          <a:xfrm>
            <a:off x="2229181" y="1237991"/>
            <a:ext cx="9069560" cy="1867418"/>
            <a:chOff x="2229181" y="1237991"/>
            <a:chExt cx="9069560" cy="1867418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E19212A-A631-DEC9-9511-BFDFFCB05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82719" y="1237991"/>
              <a:ext cx="3316022" cy="1867418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0EAFB4DC-D465-3D27-59A2-92B41CCE5788}"/>
                </a:ext>
              </a:extLst>
            </p:cNvPr>
            <p:cNvCxnSpPr>
              <a:stCxn id="39" idx="3"/>
              <a:endCxn id="16" idx="1"/>
            </p:cNvCxnSpPr>
            <p:nvPr/>
          </p:nvCxnSpPr>
          <p:spPr>
            <a:xfrm flipV="1">
              <a:off x="2229181" y="2171700"/>
              <a:ext cx="5753538" cy="704589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46D4377-DAEA-788F-9060-DE3094CFB944}"/>
              </a:ext>
            </a:extLst>
          </p:cNvPr>
          <p:cNvSpPr/>
          <p:nvPr/>
        </p:nvSpPr>
        <p:spPr>
          <a:xfrm>
            <a:off x="8215581" y="3943819"/>
            <a:ext cx="568195" cy="21910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CB737F9-2E2E-C966-744C-C598AE6E96F8}"/>
              </a:ext>
            </a:extLst>
          </p:cNvPr>
          <p:cNvSpPr/>
          <p:nvPr/>
        </p:nvSpPr>
        <p:spPr>
          <a:xfrm>
            <a:off x="8499678" y="2766737"/>
            <a:ext cx="568195" cy="21910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E0CF7C7-C0F3-EF1F-3171-FBFF2AEE3A9B}"/>
              </a:ext>
            </a:extLst>
          </p:cNvPr>
          <p:cNvSpPr/>
          <p:nvPr/>
        </p:nvSpPr>
        <p:spPr>
          <a:xfrm>
            <a:off x="8002817" y="2099050"/>
            <a:ext cx="3272057" cy="70458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9C85A82-6668-DD32-08D4-367CAB191B5E}"/>
              </a:ext>
            </a:extLst>
          </p:cNvPr>
          <p:cNvSpPr/>
          <p:nvPr/>
        </p:nvSpPr>
        <p:spPr>
          <a:xfrm>
            <a:off x="8052667" y="1275606"/>
            <a:ext cx="2176648" cy="21910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364464B9-6CB5-985F-6AE8-B192573A51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7388" y="3030935"/>
            <a:ext cx="1956039" cy="243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B24D8C91-9619-4476-09CF-051657048899}"/>
              </a:ext>
            </a:extLst>
          </p:cNvPr>
          <p:cNvSpPr/>
          <p:nvPr/>
        </p:nvSpPr>
        <p:spPr>
          <a:xfrm>
            <a:off x="8498253" y="3038780"/>
            <a:ext cx="568195" cy="21910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03D622E6-430E-69B7-A597-C15D0F0DCB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82719" y="4405050"/>
            <a:ext cx="2657140" cy="704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4729C0-72DE-D568-815B-79A5925E7FF0}"/>
              </a:ext>
            </a:extLst>
          </p:cNvPr>
          <p:cNvSpPr/>
          <p:nvPr/>
        </p:nvSpPr>
        <p:spPr>
          <a:xfrm>
            <a:off x="8572796" y="4654919"/>
            <a:ext cx="568195" cy="21910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FED38241-90CF-F8EE-EFED-80591C0FFE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56774" y="5582394"/>
            <a:ext cx="3316022" cy="7446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391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28"/>
    </mc:Choice>
    <mc:Fallback xmlns="">
      <p:transition spd="slow" advTm="11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8" grpId="0" animBg="1"/>
      <p:bldP spid="39" grpId="0" animBg="1"/>
      <p:bldP spid="46" grpId="0" animBg="1"/>
      <p:bldP spid="47" grpId="0" animBg="1"/>
      <p:bldP spid="48" grpId="0" animBg="1"/>
      <p:bldP spid="49" grpId="0" animBg="1"/>
      <p:bldP spid="52" grpId="0" animBg="1"/>
      <p:bldP spid="5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8219" y="757481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>
            <a:spLocks noChangeAspect="1"/>
          </p:cNvSpPr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Function (Shopping Mall)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3012" y="1762125"/>
            <a:ext cx="186110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3885326" y="1820863"/>
            <a:ext cx="228481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4701688" y="1628775"/>
            <a:ext cx="2907034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4533420" y="1462088"/>
            <a:ext cx="2874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73765" y="1714500"/>
            <a:ext cx="130533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37A750F-116E-D062-D8EF-47286869E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47" y="1099264"/>
            <a:ext cx="3057483" cy="1640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71B583A-4ADD-C2FF-8270-B4E6835B66E2}"/>
              </a:ext>
            </a:extLst>
          </p:cNvPr>
          <p:cNvSpPr/>
          <p:nvPr/>
        </p:nvSpPr>
        <p:spPr>
          <a:xfrm>
            <a:off x="1793514" y="1573227"/>
            <a:ext cx="393107" cy="105967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10E68F6-DD38-847D-544A-D5FA6369644B}"/>
              </a:ext>
            </a:extLst>
          </p:cNvPr>
          <p:cNvGrpSpPr/>
          <p:nvPr/>
        </p:nvGrpSpPr>
        <p:grpSpPr>
          <a:xfrm>
            <a:off x="2186621" y="1241468"/>
            <a:ext cx="6216231" cy="4523867"/>
            <a:chOff x="2186621" y="1241468"/>
            <a:chExt cx="6216231" cy="452386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F87C9DC-65BF-2511-20FA-F375EEB80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5374" y="1241468"/>
              <a:ext cx="4517478" cy="4523867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F993FAB8-391A-50CF-1E9D-BA99A7F272B4}"/>
                </a:ext>
              </a:extLst>
            </p:cNvPr>
            <p:cNvCxnSpPr>
              <a:stCxn id="15" idx="3"/>
              <a:endCxn id="3" idx="1"/>
            </p:cNvCxnSpPr>
            <p:nvPr/>
          </p:nvCxnSpPr>
          <p:spPr>
            <a:xfrm>
              <a:off x="2186621" y="2103067"/>
              <a:ext cx="1698753" cy="1400335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E935BB9A-C851-B182-9F78-96313C20AF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80" y="3170789"/>
            <a:ext cx="1907162" cy="26967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44FBAB57-ADCF-6D15-30FD-E1C14ABD3117}"/>
              </a:ext>
            </a:extLst>
          </p:cNvPr>
          <p:cNvSpPr/>
          <p:nvPr/>
        </p:nvSpPr>
        <p:spPr>
          <a:xfrm>
            <a:off x="3995839" y="2274507"/>
            <a:ext cx="1167835" cy="1468551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7B6FE0A6-5DE0-755C-624B-3E4D2ADBA23E}"/>
              </a:ext>
            </a:extLst>
          </p:cNvPr>
          <p:cNvCxnSpPr>
            <a:stCxn id="26" idx="1"/>
            <a:endCxn id="25" idx="3"/>
          </p:cNvCxnSpPr>
          <p:nvPr/>
        </p:nvCxnSpPr>
        <p:spPr>
          <a:xfrm rot="10800000" flipV="1">
            <a:off x="2646243" y="3008783"/>
            <a:ext cx="1349597" cy="1510364"/>
          </a:xfrm>
          <a:prstGeom prst="bentConnector3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68AE057F-6A7D-5C47-4407-589746FA7C2C}"/>
              </a:ext>
            </a:extLst>
          </p:cNvPr>
          <p:cNvSpPr/>
          <p:nvPr/>
        </p:nvSpPr>
        <p:spPr>
          <a:xfrm>
            <a:off x="1110950" y="5443675"/>
            <a:ext cx="222191" cy="23425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D8993770-D260-C4B3-402E-ACD88D14D698}"/>
              </a:ext>
            </a:extLst>
          </p:cNvPr>
          <p:cNvSpPr/>
          <p:nvPr/>
        </p:nvSpPr>
        <p:spPr>
          <a:xfrm>
            <a:off x="855603" y="5439732"/>
            <a:ext cx="222191" cy="23425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A6EA252A-332E-A518-820F-4040610DA5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33" t="8880" r="3036" b="9683"/>
          <a:stretch/>
        </p:blipFill>
        <p:spPr>
          <a:xfrm>
            <a:off x="2186621" y="4752362"/>
            <a:ext cx="2487929" cy="653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5F73F74F-0638-36A5-711F-BF6194A9FA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6485" y="5420696"/>
            <a:ext cx="383571" cy="320947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FAAD1DBE-D5D6-6130-35EA-B258DC8CA98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048" t="12194" r="3005" b="5325"/>
          <a:stretch/>
        </p:blipFill>
        <p:spPr>
          <a:xfrm>
            <a:off x="2186621" y="5741643"/>
            <a:ext cx="2487929" cy="653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EB4D0A83-E175-5510-0002-F57A322A9B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1096" y="1319265"/>
            <a:ext cx="3254954" cy="565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D9088E7C-B779-1A36-FFF4-BB3237889A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31096" y="2085975"/>
            <a:ext cx="2768639" cy="1178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E9C0AC27-394F-DA50-02E1-FF3BFDD758C2}"/>
              </a:ext>
            </a:extLst>
          </p:cNvPr>
          <p:cNvSpPr/>
          <p:nvPr/>
        </p:nvSpPr>
        <p:spPr>
          <a:xfrm>
            <a:off x="6807709" y="1960739"/>
            <a:ext cx="1392965" cy="297422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7C50F342-36FF-E601-F21D-7EF6CE2292C7}"/>
              </a:ext>
            </a:extLst>
          </p:cNvPr>
          <p:cNvCxnSpPr>
            <a:stCxn id="61" idx="0"/>
            <a:endCxn id="58" idx="1"/>
          </p:cNvCxnSpPr>
          <p:nvPr/>
        </p:nvCxnSpPr>
        <p:spPr>
          <a:xfrm rot="5400000" flipH="1" flipV="1">
            <a:off x="7888182" y="1217825"/>
            <a:ext cx="358925" cy="1126904"/>
          </a:xfrm>
          <a:prstGeom prst="bentConnector2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그림 66">
            <a:extLst>
              <a:ext uri="{FF2B5EF4-FFF2-40B4-BE49-F238E27FC236}">
                <a16:creationId xmlns:a16="http://schemas.microsoft.com/office/drawing/2014/main" id="{8B9FDA1A-A3C3-3A47-DFA4-F321DDD58CA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86220" y="5543045"/>
            <a:ext cx="2685879" cy="895293"/>
          </a:xfrm>
          <a:prstGeom prst="rect">
            <a:avLst/>
          </a:prstGeom>
          <a:ln w="28575">
            <a:solidFill>
              <a:srgbClr val="FF0000"/>
            </a:solidFill>
            <a:prstDash val="sysDot"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025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28"/>
    </mc:Choice>
    <mc:Fallback xmlns="">
      <p:transition spd="slow" advTm="11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5" grpId="0" animBg="1"/>
      <p:bldP spid="36" grpId="0" animBg="1"/>
      <p:bldP spid="6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8219" y="757481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>
            <a:spLocks noChangeAspect="1"/>
          </p:cNvSpPr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Function (Shopping Mall Detail)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3012" y="1762125"/>
            <a:ext cx="186110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3885326" y="1820863"/>
            <a:ext cx="228481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4701688" y="1628775"/>
            <a:ext cx="2907034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4533420" y="1462088"/>
            <a:ext cx="2874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73765" y="1714500"/>
            <a:ext cx="130533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1EFB466-C524-52A4-3A1D-73B5F85E8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79" y="959266"/>
            <a:ext cx="3415180" cy="2792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3192E2-42F1-297C-958D-E3FF75A4103B}"/>
              </a:ext>
            </a:extLst>
          </p:cNvPr>
          <p:cNvSpPr/>
          <p:nvPr/>
        </p:nvSpPr>
        <p:spPr>
          <a:xfrm>
            <a:off x="991312" y="1462088"/>
            <a:ext cx="1367327" cy="116147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E22CD0E-18AC-4E7C-2F3C-82A116DB616C}"/>
              </a:ext>
            </a:extLst>
          </p:cNvPr>
          <p:cNvGrpSpPr/>
          <p:nvPr/>
        </p:nvGrpSpPr>
        <p:grpSpPr>
          <a:xfrm>
            <a:off x="1674976" y="1104545"/>
            <a:ext cx="4085259" cy="4506976"/>
            <a:chOff x="1674976" y="1104545"/>
            <a:chExt cx="4085259" cy="450697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76B30AE-780F-D621-A5E1-136D499BC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42947" y="1104545"/>
              <a:ext cx="3217288" cy="4506976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1BFCDD92-9F07-62A6-B8FA-88D04241A513}"/>
                </a:ext>
              </a:extLst>
            </p:cNvPr>
            <p:cNvCxnSpPr>
              <a:cxnSpLocks/>
              <a:stCxn id="11" idx="2"/>
              <a:endCxn id="16" idx="1"/>
            </p:cNvCxnSpPr>
            <p:nvPr/>
          </p:nvCxnSpPr>
          <p:spPr>
            <a:xfrm rot="16200000" flipH="1">
              <a:off x="1741725" y="2556810"/>
              <a:ext cx="734473" cy="867971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FF343E8-69CB-6A45-B824-4460796B7EC3}"/>
              </a:ext>
            </a:extLst>
          </p:cNvPr>
          <p:cNvSpPr/>
          <p:nvPr/>
        </p:nvSpPr>
        <p:spPr>
          <a:xfrm>
            <a:off x="4153256" y="2555652"/>
            <a:ext cx="794759" cy="1881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D9A06D0-C04A-1A5D-E26C-07AE75823601}"/>
              </a:ext>
            </a:extLst>
          </p:cNvPr>
          <p:cNvSpPr/>
          <p:nvPr/>
        </p:nvSpPr>
        <p:spPr>
          <a:xfrm>
            <a:off x="3889356" y="2990920"/>
            <a:ext cx="1759414" cy="1881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EBC41C-979D-073C-8646-5EF57531FFE3}"/>
              </a:ext>
            </a:extLst>
          </p:cNvPr>
          <p:cNvSpPr/>
          <p:nvPr/>
        </p:nvSpPr>
        <p:spPr>
          <a:xfrm>
            <a:off x="3912865" y="3193735"/>
            <a:ext cx="820780" cy="20692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6940979-331F-6BC7-1CDC-70DE46F42643}"/>
              </a:ext>
            </a:extLst>
          </p:cNvPr>
          <p:cNvSpPr/>
          <p:nvPr/>
        </p:nvSpPr>
        <p:spPr>
          <a:xfrm>
            <a:off x="4784537" y="3193735"/>
            <a:ext cx="820780" cy="20692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CAA4880-5EC7-1819-3F52-F4D7EFCC05AD}"/>
              </a:ext>
            </a:extLst>
          </p:cNvPr>
          <p:cNvSpPr/>
          <p:nvPr/>
        </p:nvSpPr>
        <p:spPr>
          <a:xfrm>
            <a:off x="2602640" y="1321613"/>
            <a:ext cx="1321874" cy="22420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631477F3-B21D-9F3A-C13F-96DFC3E6DB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3171" y="1056033"/>
            <a:ext cx="5139079" cy="1371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CC94EB20-3D44-A669-ABAC-CEC952313FAA}"/>
              </a:ext>
            </a:extLst>
          </p:cNvPr>
          <p:cNvSpPr/>
          <p:nvPr/>
        </p:nvSpPr>
        <p:spPr>
          <a:xfrm>
            <a:off x="2610981" y="5045652"/>
            <a:ext cx="3116909" cy="5367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BA6770DA-D63D-A3D4-A886-77BF07EF9F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1538" y="1116623"/>
            <a:ext cx="4968000" cy="903274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59272BB-15E6-AD44-78B2-7871D00E5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291" y="1071698"/>
            <a:ext cx="5139079" cy="1371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FA143A49-3DC0-936B-5E23-BA5EDFC8883D}"/>
              </a:ext>
            </a:extLst>
          </p:cNvPr>
          <p:cNvSpPr/>
          <p:nvPr/>
        </p:nvSpPr>
        <p:spPr>
          <a:xfrm>
            <a:off x="6243669" y="1647509"/>
            <a:ext cx="337055" cy="20692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4D961A08-FA6D-2F2A-F956-DBE942D2CB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268" y="2533672"/>
            <a:ext cx="2505480" cy="2350759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E35192AA-DA4B-D791-C54A-FEC70B6B13F2}"/>
              </a:ext>
            </a:extLst>
          </p:cNvPr>
          <p:cNvSpPr/>
          <p:nvPr/>
        </p:nvSpPr>
        <p:spPr>
          <a:xfrm>
            <a:off x="4333445" y="1912522"/>
            <a:ext cx="448621" cy="15546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305A5040-3704-0621-967F-B9C0859B7FA1}"/>
              </a:ext>
            </a:extLst>
          </p:cNvPr>
          <p:cNvCxnSpPr>
            <a:stCxn id="46" idx="1"/>
            <a:endCxn id="47" idx="3"/>
          </p:cNvCxnSpPr>
          <p:nvPr/>
        </p:nvCxnSpPr>
        <p:spPr>
          <a:xfrm rot="10800000">
            <a:off x="4782066" y="1990256"/>
            <a:ext cx="1363202" cy="1718796"/>
          </a:xfrm>
          <a:prstGeom prst="bentConnector3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>
            <a:extLst>
              <a:ext uri="{FF2B5EF4-FFF2-40B4-BE49-F238E27FC236}">
                <a16:creationId xmlns:a16="http://schemas.microsoft.com/office/drawing/2014/main" id="{57426E42-296F-CFBD-F722-D0B044545A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328" y="1124757"/>
            <a:ext cx="4968000" cy="903274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2C6DDCD8-0A0B-8672-3CF2-69429ACD17B1}"/>
              </a:ext>
            </a:extLst>
          </p:cNvPr>
          <p:cNvSpPr/>
          <p:nvPr/>
        </p:nvSpPr>
        <p:spPr>
          <a:xfrm>
            <a:off x="6257563" y="1655494"/>
            <a:ext cx="306414" cy="17101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C30AE2CC-8391-A606-CCD7-1075FE7560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9830" y="2515099"/>
            <a:ext cx="2562420" cy="2388523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16DBC363-E5AC-7CC5-BE4C-4E2A59ECD5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9730" y="5014605"/>
            <a:ext cx="3415181" cy="598808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ADDE130E-F082-DA4D-510B-DCAF27EFAE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4290" y="5638829"/>
            <a:ext cx="3793802" cy="663253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FB011F96-84EB-976E-9554-FE53279547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41197" y="5019756"/>
            <a:ext cx="3732583" cy="7449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044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28"/>
    </mc:Choice>
    <mc:Fallback xmlns="">
      <p:transition spd="slow" advTm="11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 animBg="1"/>
      <p:bldP spid="29" grpId="0" animBg="1"/>
      <p:bldP spid="30" grpId="0" animBg="1"/>
      <p:bldP spid="31" grpId="0" animBg="1"/>
      <p:bldP spid="38" grpId="0" animBg="1"/>
      <p:bldP spid="43" grpId="0" animBg="1"/>
      <p:bldP spid="47" grpId="0" animBg="1"/>
      <p:bldP spid="5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902208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Development Background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ko-KR" altLang="en-US" dirty="0">
              <a:solidFill>
                <a:srgbClr val="44546A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3A1BDC-ABDB-BEAA-8354-D2481231AC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937" y="1723626"/>
            <a:ext cx="4512643" cy="32238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9CD759-91E2-4F12-1E2C-F32F737FB9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489" y="1723626"/>
            <a:ext cx="4898187" cy="322385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6544F43-4BB6-2246-BE15-957D83875A6E}"/>
              </a:ext>
            </a:extLst>
          </p:cNvPr>
          <p:cNvSpPr/>
          <p:nvPr/>
        </p:nvSpPr>
        <p:spPr>
          <a:xfrm>
            <a:off x="1337155" y="5446186"/>
            <a:ext cx="4413866" cy="293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Reference : https://www.tradlinx.com/blog/market-trend/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502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3"/>
    </mc:Choice>
    <mc:Fallback xmlns="">
      <p:transition spd="slow" advTm="9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8219" y="757481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>
            <a:spLocks noChangeAspect="1"/>
          </p:cNvSpPr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Function (Cart)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3012" y="1762125"/>
            <a:ext cx="186110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3885326" y="1820863"/>
            <a:ext cx="228481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4701688" y="1628775"/>
            <a:ext cx="2907034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4533420" y="1462088"/>
            <a:ext cx="2874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1EEFE6-3D19-4290-4D62-0F45740AD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410" y="1633002"/>
            <a:ext cx="6756509" cy="3712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D156583-D73C-10A0-CE66-62A5D1574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22" y="864133"/>
            <a:ext cx="3791479" cy="3810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26517FD-3A54-4DFA-5D06-CEB0DBE8A0FD}"/>
              </a:ext>
            </a:extLst>
          </p:cNvPr>
          <p:cNvSpPr/>
          <p:nvPr/>
        </p:nvSpPr>
        <p:spPr>
          <a:xfrm>
            <a:off x="2633619" y="912402"/>
            <a:ext cx="706264" cy="2532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3459AB9-19AF-804E-E664-26F971B26C57}"/>
              </a:ext>
            </a:extLst>
          </p:cNvPr>
          <p:cNvSpPr/>
          <p:nvPr/>
        </p:nvSpPr>
        <p:spPr>
          <a:xfrm>
            <a:off x="6845251" y="2380349"/>
            <a:ext cx="398668" cy="49358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F01913-EB0D-3740-660A-77AE146607F5}"/>
              </a:ext>
            </a:extLst>
          </p:cNvPr>
          <p:cNvSpPr/>
          <p:nvPr/>
        </p:nvSpPr>
        <p:spPr>
          <a:xfrm>
            <a:off x="8544442" y="2486407"/>
            <a:ext cx="398668" cy="2786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AF22810-EB06-E4BE-2B7E-646A5246E824}"/>
              </a:ext>
            </a:extLst>
          </p:cNvPr>
          <p:cNvSpPr/>
          <p:nvPr/>
        </p:nvSpPr>
        <p:spPr>
          <a:xfrm>
            <a:off x="5963638" y="4960264"/>
            <a:ext cx="706266" cy="2532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453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28"/>
    </mc:Choice>
    <mc:Fallback xmlns="">
      <p:transition spd="slow" advTm="11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8219" y="757481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>
            <a:spLocks noChangeAspect="1"/>
          </p:cNvSpPr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Function (Cart)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3012" y="1762125"/>
            <a:ext cx="186110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3885326" y="1820863"/>
            <a:ext cx="228481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4533420" y="1462088"/>
            <a:ext cx="2874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73765" y="1714500"/>
            <a:ext cx="130533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B445AA7-B360-44EA-1F36-7956AA8A6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119" y="1109017"/>
            <a:ext cx="8135596" cy="4286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515FF7-DEF9-4C62-457F-562BF6430D90}"/>
              </a:ext>
            </a:extLst>
          </p:cNvPr>
          <p:cNvSpPr/>
          <p:nvPr/>
        </p:nvSpPr>
        <p:spPr>
          <a:xfrm>
            <a:off x="2900211" y="1588652"/>
            <a:ext cx="3158836" cy="34626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BCA98B3-E6E2-9DF8-AEF7-23F2770E4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4690" y="1374352"/>
            <a:ext cx="6768000" cy="200982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B51C544C-D1BD-F275-FD24-53B608519447}"/>
              </a:ext>
            </a:extLst>
          </p:cNvPr>
          <p:cNvSpPr/>
          <p:nvPr/>
        </p:nvSpPr>
        <p:spPr>
          <a:xfrm>
            <a:off x="6119090" y="1584035"/>
            <a:ext cx="3158836" cy="34626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1BE919B-D4F0-AB3E-4DB0-B555493AC84A}"/>
              </a:ext>
            </a:extLst>
          </p:cNvPr>
          <p:cNvSpPr/>
          <p:nvPr/>
        </p:nvSpPr>
        <p:spPr>
          <a:xfrm>
            <a:off x="7168027" y="4490030"/>
            <a:ext cx="1107153" cy="38089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6CA7662-22C4-742D-5DDF-0FB04E45D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3490" y="1325270"/>
            <a:ext cx="2640852" cy="767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BD44058-5314-BDF7-EBB0-FC87B3621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6789" y="1306504"/>
            <a:ext cx="2781182" cy="7874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8631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28"/>
    </mc:Choice>
    <mc:Fallback xmlns="">
      <p:transition spd="slow" advTm="11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2" grpId="0" animBg="1"/>
      <p:bldP spid="2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757481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>
            <a:spLocks noChangeAspect="1"/>
          </p:cNvSpPr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Function (My Page)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3012" y="1762125"/>
            <a:ext cx="186110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3885326" y="1820863"/>
            <a:ext cx="228481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4533420" y="1462088"/>
            <a:ext cx="2874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73765" y="1714500"/>
            <a:ext cx="130533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878CA39-628B-E1D9-3AA0-50381974C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65" y="869762"/>
            <a:ext cx="3791479" cy="3810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CF15CC3-324B-2835-3C2B-1C51B5DA7595}"/>
              </a:ext>
            </a:extLst>
          </p:cNvPr>
          <p:cNvSpPr/>
          <p:nvPr/>
        </p:nvSpPr>
        <p:spPr>
          <a:xfrm>
            <a:off x="3261692" y="903935"/>
            <a:ext cx="706264" cy="2532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C3F6F84-B63D-B642-A1EF-262BC66F3492}"/>
              </a:ext>
            </a:extLst>
          </p:cNvPr>
          <p:cNvGrpSpPr/>
          <p:nvPr/>
        </p:nvGrpSpPr>
        <p:grpSpPr>
          <a:xfrm>
            <a:off x="465005" y="1484675"/>
            <a:ext cx="3969342" cy="1474760"/>
            <a:chOff x="465005" y="1484675"/>
            <a:chExt cx="3969342" cy="147476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30482D6-52A4-EE3A-A963-F038F34E1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5005" y="1484675"/>
              <a:ext cx="3969342" cy="147476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552428F-FCB9-9BBF-9A9D-9EA48983B21A}"/>
                </a:ext>
              </a:extLst>
            </p:cNvPr>
            <p:cNvGrpSpPr/>
            <p:nvPr/>
          </p:nvGrpSpPr>
          <p:grpSpPr>
            <a:xfrm>
              <a:off x="2871624" y="1949507"/>
              <a:ext cx="1198741" cy="720615"/>
              <a:chOff x="4246772" y="2040227"/>
              <a:chExt cx="2338756" cy="1497301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799EA8D3-7B88-04B5-21A9-1A7FFE0EEED9}"/>
                  </a:ext>
                </a:extLst>
              </p:cNvPr>
              <p:cNvSpPr/>
              <p:nvPr/>
            </p:nvSpPr>
            <p:spPr>
              <a:xfrm>
                <a:off x="4246772" y="2040227"/>
                <a:ext cx="2338756" cy="1497301"/>
              </a:xfrm>
              <a:prstGeom prst="rect">
                <a:avLst/>
              </a:prstGeom>
              <a:noFill/>
              <a:ln w="28575">
                <a:solidFill>
                  <a:schemeClr val="accent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7D57C3-C72C-6F3C-E02D-7BF1DD56D4C1}"/>
                  </a:ext>
                </a:extLst>
              </p:cNvPr>
              <p:cNvSpPr txBox="1"/>
              <p:nvPr/>
            </p:nvSpPr>
            <p:spPr>
              <a:xfrm>
                <a:off x="4731212" y="2483033"/>
                <a:ext cx="1561235" cy="703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 err="1"/>
                  <a:t>미구현</a:t>
                </a:r>
                <a:endParaRPr lang="ko-KR" altLang="en-US" sz="2400" dirty="0"/>
              </a:p>
            </p:txBody>
          </p:sp>
        </p:grp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20FC783-B88C-AE7B-200F-6EE78E55119C}"/>
              </a:ext>
            </a:extLst>
          </p:cNvPr>
          <p:cNvSpPr/>
          <p:nvPr/>
        </p:nvSpPr>
        <p:spPr>
          <a:xfrm>
            <a:off x="597001" y="1863370"/>
            <a:ext cx="706264" cy="87441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9EB0758-9B60-FE75-BF82-642A39ECE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7433" y="1157221"/>
            <a:ext cx="5678626" cy="418789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DCBD0AE-D8F7-2DD5-DB9E-C664DAC8CEFE}"/>
              </a:ext>
            </a:extLst>
          </p:cNvPr>
          <p:cNvSpPr/>
          <p:nvPr/>
        </p:nvSpPr>
        <p:spPr>
          <a:xfrm>
            <a:off x="6803865" y="1986869"/>
            <a:ext cx="1251190" cy="23026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7A8984C-40AF-1B91-6D80-71A1864564ED}"/>
              </a:ext>
            </a:extLst>
          </p:cNvPr>
          <p:cNvSpPr/>
          <p:nvPr/>
        </p:nvSpPr>
        <p:spPr>
          <a:xfrm>
            <a:off x="6792106" y="2822765"/>
            <a:ext cx="1376309" cy="23026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85850FE-66AF-EA59-0F68-03E433E58D5A}"/>
              </a:ext>
            </a:extLst>
          </p:cNvPr>
          <p:cNvSpPr/>
          <p:nvPr/>
        </p:nvSpPr>
        <p:spPr>
          <a:xfrm>
            <a:off x="6796724" y="3095237"/>
            <a:ext cx="1376309" cy="23026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61DEEF6-694F-DB0F-7FC0-4FB1EB2E7908}"/>
              </a:ext>
            </a:extLst>
          </p:cNvPr>
          <p:cNvSpPr/>
          <p:nvPr/>
        </p:nvSpPr>
        <p:spPr>
          <a:xfrm>
            <a:off x="6799640" y="3366270"/>
            <a:ext cx="2682037" cy="72265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129A360-A39E-CA74-D062-D7B8F0B3ED49}"/>
              </a:ext>
            </a:extLst>
          </p:cNvPr>
          <p:cNvSpPr/>
          <p:nvPr/>
        </p:nvSpPr>
        <p:spPr>
          <a:xfrm>
            <a:off x="1331290" y="1867988"/>
            <a:ext cx="706264" cy="8640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09781E2-0FD7-F9E8-819F-A70B6728CB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3522" y="1176760"/>
            <a:ext cx="7107400" cy="3982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98D0C698-55DF-AFD8-DFF3-DE3A117D90F5}"/>
              </a:ext>
            </a:extLst>
          </p:cNvPr>
          <p:cNvSpPr/>
          <p:nvPr/>
        </p:nvSpPr>
        <p:spPr>
          <a:xfrm>
            <a:off x="6416242" y="2045520"/>
            <a:ext cx="1137445" cy="2532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6CE309A-3B4C-166F-3480-B17A90721CE6}"/>
              </a:ext>
            </a:extLst>
          </p:cNvPr>
          <p:cNvSpPr/>
          <p:nvPr/>
        </p:nvSpPr>
        <p:spPr>
          <a:xfrm>
            <a:off x="10269531" y="2050140"/>
            <a:ext cx="940037" cy="2532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5E7B4FF-4D66-5940-5FC0-1893F499B0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4541" y="1176760"/>
            <a:ext cx="7092454" cy="3007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CE98EBE6-BBDF-8904-7AAA-407A213B63E8}"/>
              </a:ext>
            </a:extLst>
          </p:cNvPr>
          <p:cNvSpPr/>
          <p:nvPr/>
        </p:nvSpPr>
        <p:spPr>
          <a:xfrm>
            <a:off x="2056345" y="1863372"/>
            <a:ext cx="706264" cy="8640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4A86EB4-5D6A-143B-8011-8388EA64579E}"/>
              </a:ext>
            </a:extLst>
          </p:cNvPr>
          <p:cNvSpPr/>
          <p:nvPr/>
        </p:nvSpPr>
        <p:spPr>
          <a:xfrm>
            <a:off x="10456777" y="1807982"/>
            <a:ext cx="438534" cy="20932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94A49DE-21D8-9685-7DB0-7EC601190672}"/>
              </a:ext>
            </a:extLst>
          </p:cNvPr>
          <p:cNvGrpSpPr/>
          <p:nvPr/>
        </p:nvGrpSpPr>
        <p:grpSpPr>
          <a:xfrm>
            <a:off x="1303265" y="2017309"/>
            <a:ext cx="9372780" cy="4300865"/>
            <a:chOff x="1303265" y="2017309"/>
            <a:chExt cx="9372780" cy="4300865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89EFD24D-A54F-8B4A-B139-51FAEA439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03265" y="3276690"/>
              <a:ext cx="5948218" cy="3041484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  <p:cxnSp>
          <p:nvCxnSpPr>
            <p:cNvPr id="39" name="연결선: 꺾임 38">
              <a:extLst>
                <a:ext uri="{FF2B5EF4-FFF2-40B4-BE49-F238E27FC236}">
                  <a16:creationId xmlns:a16="http://schemas.microsoft.com/office/drawing/2014/main" id="{1F54E4D9-FF0A-BAC5-8351-14F5F07C2076}"/>
                </a:ext>
              </a:extLst>
            </p:cNvPr>
            <p:cNvCxnSpPr>
              <a:stCxn id="35" idx="2"/>
              <a:endCxn id="37" idx="3"/>
            </p:cNvCxnSpPr>
            <p:nvPr/>
          </p:nvCxnSpPr>
          <p:spPr>
            <a:xfrm rot="5400000">
              <a:off x="7573703" y="1695090"/>
              <a:ext cx="2780123" cy="3424561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51D2D52-4DAA-0214-5191-A44F7BABC1D6}"/>
              </a:ext>
            </a:extLst>
          </p:cNvPr>
          <p:cNvSpPr/>
          <p:nvPr/>
        </p:nvSpPr>
        <p:spPr>
          <a:xfrm>
            <a:off x="4042107" y="5922787"/>
            <a:ext cx="438534" cy="2093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C7A70BB2-EC37-1BC0-0E73-BD52249B53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3522" y="1183701"/>
            <a:ext cx="7103473" cy="3061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7A3F59B0-9BBE-9C72-5A82-0465CBA8EAB2}"/>
              </a:ext>
            </a:extLst>
          </p:cNvPr>
          <p:cNvSpPr/>
          <p:nvPr/>
        </p:nvSpPr>
        <p:spPr>
          <a:xfrm>
            <a:off x="5401543" y="3235805"/>
            <a:ext cx="5450247" cy="2302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445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28"/>
    </mc:Choice>
    <mc:Fallback xmlns="">
      <p:transition spd="slow" advTm="11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30" grpId="0" animBg="1"/>
      <p:bldP spid="31" grpId="0" animBg="1"/>
      <p:bldP spid="34" grpId="0" animBg="1"/>
      <p:bldP spid="35" grpId="0" animBg="1"/>
      <p:bldP spid="42" grpId="0" animBg="1"/>
      <p:bldP spid="4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65775" y="757481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>
            <a:spLocks noChangeAspect="1"/>
          </p:cNvSpPr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Function (Administrator Page)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3012" y="1762125"/>
            <a:ext cx="186110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4533420" y="1462088"/>
            <a:ext cx="2874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73765" y="1714500"/>
            <a:ext cx="130533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14AE3C-D572-97F9-1496-EE09F400D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41" y="994207"/>
            <a:ext cx="5068007" cy="43821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27425D6-29B5-77D2-440B-7442C3CE3180}"/>
              </a:ext>
            </a:extLst>
          </p:cNvPr>
          <p:cNvSpPr/>
          <p:nvPr/>
        </p:nvSpPr>
        <p:spPr>
          <a:xfrm>
            <a:off x="4270819" y="1069422"/>
            <a:ext cx="1034041" cy="2532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ACABC8A-B268-D2A3-9EF4-50096775D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27" y="1512887"/>
            <a:ext cx="2027235" cy="3555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6BDB79-C1D2-9132-099D-171CBB394830}"/>
              </a:ext>
            </a:extLst>
          </p:cNvPr>
          <p:cNvSpPr/>
          <p:nvPr/>
        </p:nvSpPr>
        <p:spPr>
          <a:xfrm>
            <a:off x="763863" y="2155810"/>
            <a:ext cx="1831867" cy="30647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A3FC33-703B-435C-BF14-0C1201597F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5852" y="1507633"/>
            <a:ext cx="5140803" cy="4980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223A8C-4480-3696-FF6F-D7D2A064BE57}"/>
              </a:ext>
            </a:extLst>
          </p:cNvPr>
          <p:cNvSpPr/>
          <p:nvPr/>
        </p:nvSpPr>
        <p:spPr>
          <a:xfrm>
            <a:off x="2966743" y="5781087"/>
            <a:ext cx="1831867" cy="30647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279A43E-7C61-6A5B-A913-9C0696BF6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2500" y="1295364"/>
            <a:ext cx="4296375" cy="3581900"/>
          </a:xfrm>
          <a:prstGeom prst="rect">
            <a:avLst/>
          </a:prstGeom>
          <a:ln w="28575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E34F09CF-4D1A-B78B-D2DB-984B5291CEB7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 flipV="1">
            <a:off x="4798610" y="3086314"/>
            <a:ext cx="2443890" cy="2848012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BD51810-04C3-FA11-F0BA-22677019885E}"/>
              </a:ext>
            </a:extLst>
          </p:cNvPr>
          <p:cNvSpPr/>
          <p:nvPr/>
        </p:nvSpPr>
        <p:spPr>
          <a:xfrm>
            <a:off x="2984606" y="6112131"/>
            <a:ext cx="1251190" cy="33712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F285EE6-314C-BD69-F991-1CB0B4AC7CA4}"/>
              </a:ext>
            </a:extLst>
          </p:cNvPr>
          <p:cNvSpPr/>
          <p:nvPr/>
        </p:nvSpPr>
        <p:spPr>
          <a:xfrm>
            <a:off x="4136893" y="1849896"/>
            <a:ext cx="2703654" cy="2532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BA99AFDA-500C-EBCD-D8F0-B2F0424614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8089" y="1540737"/>
            <a:ext cx="3353756" cy="899976"/>
          </a:xfrm>
          <a:prstGeom prst="rect">
            <a:avLst/>
          </a:prstGeom>
          <a:ln w="28575">
            <a:solidFill>
              <a:srgbClr val="FF0000"/>
            </a:solidFill>
            <a:prstDash val="sysDot"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9743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28"/>
    </mc:Choice>
    <mc:Fallback xmlns="">
      <p:transition spd="slow" advTm="11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 animBg="1"/>
      <p:bldP spid="25" grpId="0" animBg="1"/>
      <p:bldP spid="2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65775" y="757481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>
            <a:spLocks noChangeAspect="1"/>
          </p:cNvSpPr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Function (Administrator Page)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3012" y="1762125"/>
            <a:ext cx="186110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4533420" y="1462088"/>
            <a:ext cx="2874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73765" y="1714500"/>
            <a:ext cx="130533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14AE3C-D572-97F9-1496-EE09F400D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41" y="994207"/>
            <a:ext cx="5068007" cy="43821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27425D6-29B5-77D2-440B-7442C3CE3180}"/>
              </a:ext>
            </a:extLst>
          </p:cNvPr>
          <p:cNvSpPr/>
          <p:nvPr/>
        </p:nvSpPr>
        <p:spPr>
          <a:xfrm>
            <a:off x="4270819" y="1069422"/>
            <a:ext cx="1034041" cy="2532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ACABC8A-B268-D2A3-9EF4-50096775D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27" y="1512887"/>
            <a:ext cx="2027235" cy="3555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9637280-1A44-27C4-71B6-CC5A539E7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2734" y="1493510"/>
            <a:ext cx="7592853" cy="3902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6BDB79-C1D2-9132-099D-171CBB394830}"/>
              </a:ext>
            </a:extLst>
          </p:cNvPr>
          <p:cNvSpPr/>
          <p:nvPr/>
        </p:nvSpPr>
        <p:spPr>
          <a:xfrm>
            <a:off x="763863" y="2756171"/>
            <a:ext cx="1831867" cy="30647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8659B46-9862-AF3F-5834-9C6781810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6471" y="1247683"/>
            <a:ext cx="4229690" cy="4810796"/>
          </a:xfrm>
          <a:prstGeom prst="rect">
            <a:avLst/>
          </a:prstGeom>
          <a:ln w="28575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F63F90E-E83A-FC27-D966-2AB137E9D485}"/>
              </a:ext>
            </a:extLst>
          </p:cNvPr>
          <p:cNvSpPr/>
          <p:nvPr/>
        </p:nvSpPr>
        <p:spPr>
          <a:xfrm>
            <a:off x="9945921" y="2517899"/>
            <a:ext cx="642058" cy="30647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608143E-4BCF-2A50-9524-6DAA04D92CDC}"/>
              </a:ext>
            </a:extLst>
          </p:cNvPr>
          <p:cNvSpPr/>
          <p:nvPr/>
        </p:nvSpPr>
        <p:spPr>
          <a:xfrm>
            <a:off x="5464944" y="5814575"/>
            <a:ext cx="2320014" cy="23026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833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28"/>
    </mc:Choice>
    <mc:Fallback xmlns="">
      <p:transition spd="slow" advTm="11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  <p:bldP spid="2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65775" y="757481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>
            <a:spLocks noChangeAspect="1"/>
          </p:cNvSpPr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Function (Administrator Page)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3012" y="1762125"/>
            <a:ext cx="186110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4533420" y="1462088"/>
            <a:ext cx="2874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73765" y="1714500"/>
            <a:ext cx="130533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14AE3C-D572-97F9-1496-EE09F400D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41" y="994207"/>
            <a:ext cx="5068007" cy="43821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27425D6-29B5-77D2-440B-7442C3CE3180}"/>
              </a:ext>
            </a:extLst>
          </p:cNvPr>
          <p:cNvSpPr/>
          <p:nvPr/>
        </p:nvSpPr>
        <p:spPr>
          <a:xfrm>
            <a:off x="4270819" y="1069422"/>
            <a:ext cx="1034041" cy="2532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ACABC8A-B268-D2A3-9EF4-50096775D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27" y="1512887"/>
            <a:ext cx="2027235" cy="3555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9637280-1A44-27C4-71B6-CC5A539E7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2734" y="1493510"/>
            <a:ext cx="7592853" cy="3902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6BDB79-C1D2-9132-099D-171CBB394830}"/>
              </a:ext>
            </a:extLst>
          </p:cNvPr>
          <p:cNvSpPr/>
          <p:nvPr/>
        </p:nvSpPr>
        <p:spPr>
          <a:xfrm>
            <a:off x="763863" y="2756171"/>
            <a:ext cx="1831867" cy="30647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D6A04B7-C0F1-B2BF-5293-93DF705E04C1}"/>
              </a:ext>
            </a:extLst>
          </p:cNvPr>
          <p:cNvSpPr/>
          <p:nvPr/>
        </p:nvSpPr>
        <p:spPr>
          <a:xfrm>
            <a:off x="9988225" y="2542081"/>
            <a:ext cx="583689" cy="2786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8659B46-9862-AF3F-5834-9C6781810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8545" y="1621600"/>
            <a:ext cx="4229690" cy="4810796"/>
          </a:xfrm>
          <a:prstGeom prst="rect">
            <a:avLst/>
          </a:prstGeom>
          <a:ln w="28575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FFC773F-CE61-8059-6B01-8CFC175B4D14}"/>
              </a:ext>
            </a:extLst>
          </p:cNvPr>
          <p:cNvSpPr/>
          <p:nvPr/>
        </p:nvSpPr>
        <p:spPr>
          <a:xfrm>
            <a:off x="5065339" y="2547240"/>
            <a:ext cx="1513940" cy="2532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B24AD6D-FC5F-F761-AC76-0C22B1DAE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52" y="1669144"/>
            <a:ext cx="4482373" cy="2871776"/>
          </a:xfrm>
          <a:prstGeom prst="rect">
            <a:avLst/>
          </a:prstGeom>
          <a:ln w="38100">
            <a:solidFill>
              <a:schemeClr val="accent1"/>
            </a:solidFill>
            <a:prstDash val="sysDot"/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83FF33-A079-453B-ED03-EB91B3AB6D10}"/>
              </a:ext>
            </a:extLst>
          </p:cNvPr>
          <p:cNvSpPr/>
          <p:nvPr/>
        </p:nvSpPr>
        <p:spPr>
          <a:xfrm>
            <a:off x="5710429" y="2310885"/>
            <a:ext cx="482387" cy="19029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6990D0A8-FAEE-FC8D-5B5F-CEE677AF526C}"/>
              </a:ext>
            </a:extLst>
          </p:cNvPr>
          <p:cNvCxnSpPr>
            <a:stCxn id="11" idx="3"/>
            <a:endCxn id="21" idx="1"/>
          </p:cNvCxnSpPr>
          <p:nvPr/>
        </p:nvCxnSpPr>
        <p:spPr>
          <a:xfrm>
            <a:off x="6192816" y="2406034"/>
            <a:ext cx="1295729" cy="1620964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04383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28"/>
    </mc:Choice>
    <mc:Fallback xmlns="">
      <p:transition spd="slow" advTm="11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" grpId="0" animBg="1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65775" y="757481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>
            <a:spLocks noChangeAspect="1"/>
          </p:cNvSpPr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Function (Administrator Page)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3012" y="1762125"/>
            <a:ext cx="186110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4533420" y="1462088"/>
            <a:ext cx="2874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73765" y="1714500"/>
            <a:ext cx="130533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14AE3C-D572-97F9-1496-EE09F400D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41" y="994207"/>
            <a:ext cx="5068007" cy="43821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27425D6-29B5-77D2-440B-7442C3CE3180}"/>
              </a:ext>
            </a:extLst>
          </p:cNvPr>
          <p:cNvSpPr/>
          <p:nvPr/>
        </p:nvSpPr>
        <p:spPr>
          <a:xfrm>
            <a:off x="4270819" y="1069422"/>
            <a:ext cx="1034041" cy="2532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ACABC8A-B268-D2A3-9EF4-50096775D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27" y="1512887"/>
            <a:ext cx="2027235" cy="3555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9637280-1A44-27C4-71B6-CC5A539E7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2734" y="1493510"/>
            <a:ext cx="7592853" cy="3902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6BDB79-C1D2-9132-099D-171CBB394830}"/>
              </a:ext>
            </a:extLst>
          </p:cNvPr>
          <p:cNvSpPr/>
          <p:nvPr/>
        </p:nvSpPr>
        <p:spPr>
          <a:xfrm>
            <a:off x="763863" y="2756171"/>
            <a:ext cx="1831867" cy="30647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B8116D0-9D35-B92B-0F2C-F8F8F8AA8F35}"/>
              </a:ext>
            </a:extLst>
          </p:cNvPr>
          <p:cNvSpPr/>
          <p:nvPr/>
        </p:nvSpPr>
        <p:spPr>
          <a:xfrm>
            <a:off x="3155343" y="1720581"/>
            <a:ext cx="3569792" cy="2532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E895D6A-FE42-2A37-C719-4CCE6C2D23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3482" y="5555393"/>
            <a:ext cx="1589315" cy="686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1D7BACD-5A27-B4DA-C5A1-B5D2DF67F01B}"/>
              </a:ext>
            </a:extLst>
          </p:cNvPr>
          <p:cNvSpPr/>
          <p:nvPr/>
        </p:nvSpPr>
        <p:spPr>
          <a:xfrm>
            <a:off x="5065340" y="4828624"/>
            <a:ext cx="1513940" cy="2532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25EBD00-89CD-13C8-DA96-60D9A653A818}"/>
              </a:ext>
            </a:extLst>
          </p:cNvPr>
          <p:cNvSpPr/>
          <p:nvPr/>
        </p:nvSpPr>
        <p:spPr>
          <a:xfrm>
            <a:off x="5550247" y="5627571"/>
            <a:ext cx="1513940" cy="2532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069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28"/>
    </mc:Choice>
    <mc:Fallback xmlns="">
      <p:transition spd="slow" advTm="11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6" grpId="0" animBg="1"/>
      <p:bldP spid="22" grpId="0" animBg="1"/>
      <p:bldP spid="2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65775" y="757481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>
            <a:spLocks noChangeAspect="1"/>
          </p:cNvSpPr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Function (Administrator Page)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3012" y="1762125"/>
            <a:ext cx="186110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4533420" y="1462088"/>
            <a:ext cx="2874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73765" y="1714500"/>
            <a:ext cx="130533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14AE3C-D572-97F9-1496-EE09F400D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41" y="994207"/>
            <a:ext cx="5068007" cy="43821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27425D6-29B5-77D2-440B-7442C3CE3180}"/>
              </a:ext>
            </a:extLst>
          </p:cNvPr>
          <p:cNvSpPr/>
          <p:nvPr/>
        </p:nvSpPr>
        <p:spPr>
          <a:xfrm>
            <a:off x="4270819" y="1069422"/>
            <a:ext cx="1034041" cy="2532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ACABC8A-B268-D2A3-9EF4-50096775D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27" y="1512887"/>
            <a:ext cx="2027235" cy="3555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6BDB79-C1D2-9132-099D-171CBB394830}"/>
              </a:ext>
            </a:extLst>
          </p:cNvPr>
          <p:cNvSpPr/>
          <p:nvPr/>
        </p:nvSpPr>
        <p:spPr>
          <a:xfrm>
            <a:off x="763863" y="3375007"/>
            <a:ext cx="1831867" cy="30647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7276F68-62EA-58CA-6465-C44A5F5D7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9556" y="1500232"/>
            <a:ext cx="7419453" cy="4614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578F8D4-8333-665E-8E8A-1116404018F4}"/>
              </a:ext>
            </a:extLst>
          </p:cNvPr>
          <p:cNvSpPr/>
          <p:nvPr/>
        </p:nvSpPr>
        <p:spPr>
          <a:xfrm>
            <a:off x="9999404" y="2317895"/>
            <a:ext cx="642058" cy="217348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72F0A76-A8D0-B26F-7CFB-A28E2CAE11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2919" y="1546518"/>
            <a:ext cx="3182572" cy="423905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047744-D27A-E07C-ECDD-FE16718DA0AD}"/>
              </a:ext>
            </a:extLst>
          </p:cNvPr>
          <p:cNvSpPr/>
          <p:nvPr/>
        </p:nvSpPr>
        <p:spPr>
          <a:xfrm>
            <a:off x="5335334" y="5366605"/>
            <a:ext cx="530626" cy="23026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442C895-4C53-C827-B88B-A6D0475533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6027" y="1470562"/>
            <a:ext cx="3374777" cy="455878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17337121-8D4C-0AC5-A5F2-A7BF6D0F916E}"/>
              </a:ext>
            </a:extLst>
          </p:cNvPr>
          <p:cNvSpPr/>
          <p:nvPr/>
        </p:nvSpPr>
        <p:spPr>
          <a:xfrm>
            <a:off x="9994791" y="4523507"/>
            <a:ext cx="642058" cy="148452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FEB9264-597D-3EFC-6FA3-012124E5C93C}"/>
              </a:ext>
            </a:extLst>
          </p:cNvPr>
          <p:cNvSpPr/>
          <p:nvPr/>
        </p:nvSpPr>
        <p:spPr>
          <a:xfrm>
            <a:off x="5222994" y="5771847"/>
            <a:ext cx="940037" cy="30647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636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28"/>
    </mc:Choice>
    <mc:Fallback xmlns="">
      <p:transition spd="slow" advTm="11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 animBg="1"/>
      <p:bldP spid="21" grpId="0" animBg="1"/>
      <p:bldP spid="26" grpId="0" animBg="1"/>
      <p:bldP spid="2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65775" y="757481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>
            <a:spLocks noChangeAspect="1"/>
          </p:cNvSpPr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Function (Administrator Page)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3012" y="1762125"/>
            <a:ext cx="186110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4533420" y="1462088"/>
            <a:ext cx="2874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73765" y="1714500"/>
            <a:ext cx="130533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14AE3C-D572-97F9-1496-EE09F400D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41" y="994207"/>
            <a:ext cx="5068007" cy="43821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27425D6-29B5-77D2-440B-7442C3CE3180}"/>
              </a:ext>
            </a:extLst>
          </p:cNvPr>
          <p:cNvSpPr/>
          <p:nvPr/>
        </p:nvSpPr>
        <p:spPr>
          <a:xfrm>
            <a:off x="4270819" y="1069422"/>
            <a:ext cx="1034041" cy="2532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ACABC8A-B268-D2A3-9EF4-50096775D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27" y="1512887"/>
            <a:ext cx="2027235" cy="3555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6BDB79-C1D2-9132-099D-171CBB394830}"/>
              </a:ext>
            </a:extLst>
          </p:cNvPr>
          <p:cNvSpPr/>
          <p:nvPr/>
        </p:nvSpPr>
        <p:spPr>
          <a:xfrm>
            <a:off x="763863" y="3375007"/>
            <a:ext cx="1831867" cy="30647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7276F68-62EA-58CA-6465-C44A5F5D7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9556" y="1500232"/>
            <a:ext cx="7419453" cy="4614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E0B91A5-CAF4-0695-B581-6318D2876E6D}"/>
              </a:ext>
            </a:extLst>
          </p:cNvPr>
          <p:cNvSpPr/>
          <p:nvPr/>
        </p:nvSpPr>
        <p:spPr>
          <a:xfrm>
            <a:off x="9700547" y="1715967"/>
            <a:ext cx="482387" cy="2532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F23828-EF97-7597-905A-AE43984540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7993" y="1500232"/>
            <a:ext cx="7441016" cy="31819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1A4378-81CD-869F-AB32-EF6E8C1D68A7}"/>
              </a:ext>
            </a:extLst>
          </p:cNvPr>
          <p:cNvSpPr/>
          <p:nvPr/>
        </p:nvSpPr>
        <p:spPr>
          <a:xfrm>
            <a:off x="10230615" y="1736710"/>
            <a:ext cx="530626" cy="23026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07D8ADB-E57B-0616-6239-ED4B391A87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7993" y="1498080"/>
            <a:ext cx="7477259" cy="3582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38ABBE6-6BD1-24EF-477F-F349C41375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2058" y="5285867"/>
            <a:ext cx="2263579" cy="1045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13A322-15E9-BE61-BB0B-5C44C2B4FE1F}"/>
              </a:ext>
            </a:extLst>
          </p:cNvPr>
          <p:cNvSpPr/>
          <p:nvPr/>
        </p:nvSpPr>
        <p:spPr>
          <a:xfrm>
            <a:off x="4252216" y="4654242"/>
            <a:ext cx="2216559" cy="30647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98D14C2-D6DC-8FDF-1842-F61AA55760BB}"/>
              </a:ext>
            </a:extLst>
          </p:cNvPr>
          <p:cNvSpPr/>
          <p:nvPr/>
        </p:nvSpPr>
        <p:spPr>
          <a:xfrm>
            <a:off x="5881589" y="5462421"/>
            <a:ext cx="2015054" cy="30647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057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28"/>
    </mc:Choice>
    <mc:Fallback xmlns="">
      <p:transition spd="slow" advTm="11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" grpId="0" animBg="1"/>
      <p:bldP spid="2" grpId="1" animBg="1"/>
      <p:bldP spid="14" grpId="0" animBg="1"/>
      <p:bldP spid="24" grpId="0" animBg="1"/>
      <p:bldP spid="2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65775" y="757481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>
            <a:spLocks noChangeAspect="1"/>
          </p:cNvSpPr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Function (Administrator Page)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3012" y="1762125"/>
            <a:ext cx="186110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73765" y="1714500"/>
            <a:ext cx="130533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14AE3C-D572-97F9-1496-EE09F400D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41" y="994207"/>
            <a:ext cx="5068007" cy="43821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27425D6-29B5-77D2-440B-7442C3CE3180}"/>
              </a:ext>
            </a:extLst>
          </p:cNvPr>
          <p:cNvSpPr/>
          <p:nvPr/>
        </p:nvSpPr>
        <p:spPr>
          <a:xfrm>
            <a:off x="4270819" y="1069422"/>
            <a:ext cx="1034041" cy="2532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ACABC8A-B268-D2A3-9EF4-50096775D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27" y="1512887"/>
            <a:ext cx="2027235" cy="3555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6BDB79-C1D2-9132-099D-171CBB394830}"/>
              </a:ext>
            </a:extLst>
          </p:cNvPr>
          <p:cNvSpPr/>
          <p:nvPr/>
        </p:nvSpPr>
        <p:spPr>
          <a:xfrm>
            <a:off x="763863" y="3984604"/>
            <a:ext cx="1831867" cy="30647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EFA537F-5910-E586-3533-622DAF348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7037" y="1507633"/>
            <a:ext cx="7924333" cy="46724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A388F6-310D-3530-6856-4FF29936932C}"/>
              </a:ext>
            </a:extLst>
          </p:cNvPr>
          <p:cNvSpPr/>
          <p:nvPr/>
        </p:nvSpPr>
        <p:spPr>
          <a:xfrm>
            <a:off x="9409758" y="2553043"/>
            <a:ext cx="583689" cy="278615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72F8018-2026-85C8-08E5-074ADDFB6A70}"/>
              </a:ext>
            </a:extLst>
          </p:cNvPr>
          <p:cNvSpPr/>
          <p:nvPr/>
        </p:nvSpPr>
        <p:spPr>
          <a:xfrm>
            <a:off x="10208699" y="2548425"/>
            <a:ext cx="583689" cy="2786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61AFCFE-850C-64C4-EEFC-A47AA13CF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4724" y="1322708"/>
            <a:ext cx="7493711" cy="4962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F02C5DD4-845A-55EB-5DAD-6AD0A0B5E2AE}"/>
              </a:ext>
            </a:extLst>
          </p:cNvPr>
          <p:cNvSpPr/>
          <p:nvPr/>
        </p:nvSpPr>
        <p:spPr>
          <a:xfrm>
            <a:off x="5765361" y="5783854"/>
            <a:ext cx="1831867" cy="44871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197BC68-D875-CC0F-3890-95D03A47CF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6095" y="5454861"/>
            <a:ext cx="2210398" cy="849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8446203-BC5F-0275-4D16-EC173AACA897}"/>
              </a:ext>
            </a:extLst>
          </p:cNvPr>
          <p:cNvSpPr/>
          <p:nvPr/>
        </p:nvSpPr>
        <p:spPr>
          <a:xfrm>
            <a:off x="4699576" y="4962554"/>
            <a:ext cx="776890" cy="2532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2086B24-0459-11F8-EBD4-88F2CDEAA9FE}"/>
              </a:ext>
            </a:extLst>
          </p:cNvPr>
          <p:cNvSpPr/>
          <p:nvPr/>
        </p:nvSpPr>
        <p:spPr>
          <a:xfrm>
            <a:off x="5683000" y="5567531"/>
            <a:ext cx="2015054" cy="2532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549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28"/>
    </mc:Choice>
    <mc:Fallback xmlns="">
      <p:transition spd="slow" advTm="11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5" grpId="0" animBg="1"/>
      <p:bldP spid="21" grpId="0" animBg="1"/>
      <p:bldP spid="26" grpId="0" animBg="1"/>
      <p:bldP spid="26" grpId="1" animBg="1"/>
      <p:bldP spid="30" grpId="0" animBg="1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902208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Methodology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138698" y="2342179"/>
            <a:ext cx="2244902" cy="2244902"/>
          </a:xfrm>
          <a:prstGeom prst="roundRect">
            <a:avLst>
              <a:gd name="adj" fmla="val 5033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083473" y="4577460"/>
            <a:ext cx="23022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44546A"/>
                </a:solidFill>
              </a:rPr>
              <a:t>●●●●●●●●</a:t>
            </a:r>
            <a:r>
              <a:rPr lang="ko-KR" altLang="en-US" sz="1200" b="1" dirty="0">
                <a:solidFill>
                  <a:prstClr val="white">
                    <a:lumMod val="85000"/>
                  </a:prstClr>
                </a:solidFill>
              </a:rPr>
              <a:t>●●</a:t>
            </a:r>
            <a:r>
              <a:rPr lang="ko-KR" altLang="en-US" sz="1200" b="1" dirty="0">
                <a:solidFill>
                  <a:prstClr val="white">
                    <a:lumMod val="50000"/>
                  </a:prstClr>
                </a:solidFill>
              </a:rPr>
              <a:t>  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</a:rPr>
              <a:t>80</a:t>
            </a: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</a:rPr>
              <a:t>%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597233" y="4577460"/>
            <a:ext cx="24304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44546A"/>
                </a:solidFill>
              </a:rPr>
              <a:t>●●●●●●●●●●</a:t>
            </a:r>
            <a:r>
              <a:rPr lang="ko-KR" altLang="en-US" sz="1200" b="1" dirty="0">
                <a:solidFill>
                  <a:prstClr val="white">
                    <a:lumMod val="50000"/>
                  </a:prstClr>
                </a:solidFill>
              </a:rPr>
              <a:t>  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</a:rPr>
              <a:t>100</a:t>
            </a: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</a:rPr>
              <a:t>%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695792" y="2338937"/>
            <a:ext cx="2244902" cy="2244902"/>
          </a:xfrm>
          <a:prstGeom prst="roundRect">
            <a:avLst>
              <a:gd name="adj" fmla="val 5033"/>
            </a:avLst>
          </a:prstGeom>
          <a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1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586169" y="1855849"/>
            <a:ext cx="14302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44546A"/>
                </a:solidFill>
              </a:rPr>
              <a:t>●</a:t>
            </a:r>
            <a:r>
              <a:rPr lang="ko-KR" altLang="en-US" sz="12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●</a:t>
            </a:r>
            <a:r>
              <a:rPr lang="ko-KR" altLang="en-US" sz="1200" b="1" dirty="0">
                <a:solidFill>
                  <a:prstClr val="white">
                    <a:lumMod val="50000"/>
                  </a:prstClr>
                </a:solidFill>
              </a:rPr>
              <a:t>  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</a:rPr>
              <a:t>STEP 1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104351" y="1862334"/>
            <a:ext cx="14302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●</a:t>
            </a:r>
            <a:r>
              <a:rPr lang="ko-KR" altLang="en-US" sz="1200" b="1" dirty="0">
                <a:solidFill>
                  <a:srgbClr val="44546A"/>
                </a:solidFill>
              </a:rPr>
              <a:t>●</a:t>
            </a:r>
            <a:r>
              <a:rPr lang="ko-KR" altLang="en-US" sz="1200" b="1" dirty="0">
                <a:solidFill>
                  <a:prstClr val="white">
                    <a:lumMod val="50000"/>
                  </a:prstClr>
                </a:solidFill>
              </a:rPr>
              <a:t>  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</a:rPr>
              <a:t>STEP 2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264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5"/>
    </mc:Choice>
    <mc:Fallback xmlns="">
      <p:transition spd="slow" advTm="6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2" grpId="0" animBg="1"/>
      <p:bldP spid="14" grpId="0"/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65775" y="757481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>
            <a:spLocks noChangeAspect="1"/>
          </p:cNvSpPr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Function (Administrator Page)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3012" y="1762125"/>
            <a:ext cx="186110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4533420" y="1462088"/>
            <a:ext cx="2874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73765" y="1714500"/>
            <a:ext cx="130533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14AE3C-D572-97F9-1496-EE09F400D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41" y="994207"/>
            <a:ext cx="5068007" cy="43821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27425D6-29B5-77D2-440B-7442C3CE3180}"/>
              </a:ext>
            </a:extLst>
          </p:cNvPr>
          <p:cNvSpPr/>
          <p:nvPr/>
        </p:nvSpPr>
        <p:spPr>
          <a:xfrm>
            <a:off x="4270819" y="1069422"/>
            <a:ext cx="1034041" cy="2532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ACABC8A-B268-D2A3-9EF4-50096775D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27" y="1512887"/>
            <a:ext cx="2027235" cy="3555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6BDB79-C1D2-9132-099D-171CBB394830}"/>
              </a:ext>
            </a:extLst>
          </p:cNvPr>
          <p:cNvSpPr/>
          <p:nvPr/>
        </p:nvSpPr>
        <p:spPr>
          <a:xfrm>
            <a:off x="752479" y="4604616"/>
            <a:ext cx="1831867" cy="30647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99BAFDD-DDF9-AC13-EFCD-B379B4F03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8177" y="1526740"/>
            <a:ext cx="8135485" cy="3486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8C0879-6219-F507-A049-A58A129A3011}"/>
              </a:ext>
            </a:extLst>
          </p:cNvPr>
          <p:cNvSpPr/>
          <p:nvPr/>
        </p:nvSpPr>
        <p:spPr>
          <a:xfrm>
            <a:off x="9754009" y="2406501"/>
            <a:ext cx="776890" cy="37083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EAD8BFC-71C2-3184-4899-447375EE5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0818" y="1526740"/>
            <a:ext cx="5883682" cy="4612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915BD1E-65FA-1E08-7DA8-403ABF946BCE}"/>
              </a:ext>
            </a:extLst>
          </p:cNvPr>
          <p:cNvSpPr/>
          <p:nvPr/>
        </p:nvSpPr>
        <p:spPr>
          <a:xfrm>
            <a:off x="4379297" y="4506544"/>
            <a:ext cx="1251190" cy="2786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F677142-07DD-0201-D208-4D2B2A1B58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4444" y="1515765"/>
            <a:ext cx="3036072" cy="84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01BCEB56-2487-3FF6-E150-9FF5F177DA74}"/>
              </a:ext>
            </a:extLst>
          </p:cNvPr>
          <p:cNvSpPr/>
          <p:nvPr/>
        </p:nvSpPr>
        <p:spPr>
          <a:xfrm>
            <a:off x="4374680" y="4834434"/>
            <a:ext cx="1251190" cy="2786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1CF9827-2E6B-5787-355A-1528FF0DEB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3617" y="1516336"/>
            <a:ext cx="3326416" cy="941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0674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28"/>
    </mc:Choice>
    <mc:Fallback xmlns="">
      <p:transition spd="slow" advTm="11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5" grpId="0" animBg="1"/>
      <p:bldP spid="22" grpId="0" animBg="1"/>
      <p:bldP spid="3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65775" y="757481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>
            <a:spLocks noChangeAspect="1"/>
          </p:cNvSpPr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Function (Administrator Page)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3012" y="1762125"/>
            <a:ext cx="186110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4533420" y="1462088"/>
            <a:ext cx="2874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73765" y="1714500"/>
            <a:ext cx="130533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14AE3C-D572-97F9-1496-EE09F400D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41" y="994207"/>
            <a:ext cx="5068007" cy="43821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27425D6-29B5-77D2-440B-7442C3CE3180}"/>
              </a:ext>
            </a:extLst>
          </p:cNvPr>
          <p:cNvSpPr/>
          <p:nvPr/>
        </p:nvSpPr>
        <p:spPr>
          <a:xfrm>
            <a:off x="4270819" y="1069422"/>
            <a:ext cx="1034041" cy="2532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ACABC8A-B268-D2A3-9EF4-50096775D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27" y="1512887"/>
            <a:ext cx="2027235" cy="3555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6BDB79-C1D2-9132-099D-171CBB394830}"/>
              </a:ext>
            </a:extLst>
          </p:cNvPr>
          <p:cNvSpPr/>
          <p:nvPr/>
        </p:nvSpPr>
        <p:spPr>
          <a:xfrm>
            <a:off x="752479" y="4604616"/>
            <a:ext cx="1831867" cy="30647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99BAFDD-DDF9-AC13-EFCD-B379B4F03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8177" y="1526740"/>
            <a:ext cx="8135485" cy="3486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AB17811-C3C1-A70E-79DF-DB61CFB588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8948" y="5278857"/>
            <a:ext cx="1992576" cy="77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A849034-BA27-09E7-F4A9-4046E5476891}"/>
              </a:ext>
            </a:extLst>
          </p:cNvPr>
          <p:cNvSpPr/>
          <p:nvPr/>
        </p:nvSpPr>
        <p:spPr>
          <a:xfrm>
            <a:off x="3685324" y="4426806"/>
            <a:ext cx="2186668" cy="2786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0366D6-2C00-3122-22F1-7E832225E133}"/>
              </a:ext>
            </a:extLst>
          </p:cNvPr>
          <p:cNvSpPr/>
          <p:nvPr/>
        </p:nvSpPr>
        <p:spPr>
          <a:xfrm>
            <a:off x="5735795" y="5345113"/>
            <a:ext cx="1807164" cy="2786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118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28"/>
    </mc:Choice>
    <mc:Fallback xmlns="">
      <p:transition spd="slow" advTm="11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7" grpId="0" animBg="1"/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902208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Server Running</a:t>
            </a: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048000" y="2344218"/>
            <a:ext cx="6096000" cy="12923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6000" b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Server Running</a:t>
            </a:r>
            <a:endParaRPr lang="en-US" altLang="ko-KR" sz="4400" b="1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1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81"/>
    </mc:Choice>
    <mc:Fallback xmlns="">
      <p:transition spd="slow" advTm="9381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8219" y="757481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>
            <a:spLocks noChangeAspect="1"/>
          </p:cNvSpPr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Impression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3012" y="1762125"/>
            <a:ext cx="186110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4533420" y="1462088"/>
            <a:ext cx="2874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73765" y="1714500"/>
            <a:ext cx="130533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2ACBA8-79E9-31AB-14DD-7001ED40888C}"/>
              </a:ext>
            </a:extLst>
          </p:cNvPr>
          <p:cNvGrpSpPr/>
          <p:nvPr/>
        </p:nvGrpSpPr>
        <p:grpSpPr>
          <a:xfrm>
            <a:off x="1150446" y="1384968"/>
            <a:ext cx="4241494" cy="4807135"/>
            <a:chOff x="1150446" y="1384968"/>
            <a:chExt cx="4241494" cy="48071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DB796E2-6AD5-D2C9-F3BE-8C78C1FEC8F4}"/>
                </a:ext>
              </a:extLst>
            </p:cNvPr>
            <p:cNvGrpSpPr/>
            <p:nvPr/>
          </p:nvGrpSpPr>
          <p:grpSpPr>
            <a:xfrm>
              <a:off x="1150446" y="1384968"/>
              <a:ext cx="4241494" cy="3476626"/>
              <a:chOff x="1150446" y="1384968"/>
              <a:chExt cx="4241494" cy="3476626"/>
            </a:xfrm>
          </p:grpSpPr>
          <p:sp>
            <p:nvSpPr>
              <p:cNvPr id="2" name="말풍선: 모서리가 둥근 사각형 1">
                <a:extLst>
                  <a:ext uri="{FF2B5EF4-FFF2-40B4-BE49-F238E27FC236}">
                    <a16:creationId xmlns:a16="http://schemas.microsoft.com/office/drawing/2014/main" id="{BBD006EA-733B-CACE-65BB-47FBD707C469}"/>
                  </a:ext>
                </a:extLst>
              </p:cNvPr>
              <p:cNvSpPr/>
              <p:nvPr/>
            </p:nvSpPr>
            <p:spPr>
              <a:xfrm>
                <a:off x="1150446" y="1384968"/>
                <a:ext cx="4241494" cy="3476626"/>
              </a:xfrm>
              <a:prstGeom prst="wedgeRoundRectCallou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1E7F4A-0B2F-40E1-1FC5-A39582550117}"/>
                  </a:ext>
                </a:extLst>
              </p:cNvPr>
              <p:cNvSpPr txBox="1"/>
              <p:nvPr/>
            </p:nvSpPr>
            <p:spPr>
              <a:xfrm>
                <a:off x="1178805" y="1762125"/>
                <a:ext cx="4164376" cy="289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/>
                  <a:t> 직접 기능에 대해 고민하고 만들어 보면서 이론적인 수업을 할 때보다 더 많이 배웠다고 생각한다</a:t>
                </a:r>
                <a:r>
                  <a:rPr lang="en-US" altLang="ko-KR" sz="1400" dirty="0"/>
                  <a:t>. </a:t>
                </a:r>
              </a:p>
              <a:p>
                <a:r>
                  <a:rPr lang="ko-KR" altLang="en-US" sz="1400" dirty="0"/>
                  <a:t>내가 원하는 기능을 구현할 수 있는 코드를 검색하고 내 코드와 접목 시키 켰을 때 마주하는 오류를 직접 수정하면서 성장함을 느낄 수 있었다</a:t>
                </a:r>
                <a:r>
                  <a:rPr lang="en-US" altLang="ko-KR" sz="1400" dirty="0"/>
                  <a:t>. </a:t>
                </a:r>
                <a:r>
                  <a:rPr lang="ko-KR" altLang="en-US" sz="1400" dirty="0"/>
                  <a:t>실제로 뒤로 갈 수록 더 어려운 기능을 구현 함에도 더 수월하게 진행했다</a:t>
                </a:r>
                <a:r>
                  <a:rPr lang="en-US" altLang="ko-KR" sz="1400" dirty="0"/>
                  <a:t>. </a:t>
                </a:r>
              </a:p>
              <a:p>
                <a:r>
                  <a:rPr lang="en-US" altLang="ko-KR" sz="1400" dirty="0"/>
                  <a:t> </a:t>
                </a:r>
                <a:r>
                  <a:rPr lang="ko-KR" altLang="en-US" sz="1400" dirty="0"/>
                  <a:t>아쉬운 점은 좀더 빨리 작업을 시작했으면 원하는 기능을 더 넣을 수 있지 않았을까 하는 아쉬움이다</a:t>
                </a:r>
                <a:r>
                  <a:rPr lang="en-US" altLang="ko-KR" sz="1400" dirty="0"/>
                  <a:t>. </a:t>
                </a:r>
                <a:r>
                  <a:rPr lang="ko-KR" altLang="en-US" sz="1400" dirty="0"/>
                  <a:t>계획했던 기능에서 몇가지 기능을 구현하지 못하고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중간중간 떠오른 아이디어들도 전부 적용 시키지 못해 아쉬웠다</a:t>
                </a:r>
                <a:r>
                  <a:rPr lang="en-US" altLang="ko-KR" sz="1400" dirty="0"/>
                  <a:t>. </a:t>
                </a:r>
                <a:endParaRPr lang="ko-KR" altLang="en-US" sz="1400" dirty="0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C51DAEF-943B-F4B5-C146-122601BCC432}"/>
                </a:ext>
              </a:extLst>
            </p:cNvPr>
            <p:cNvGrpSpPr/>
            <p:nvPr/>
          </p:nvGrpSpPr>
          <p:grpSpPr>
            <a:xfrm>
              <a:off x="1905918" y="5277703"/>
              <a:ext cx="1978922" cy="914400"/>
              <a:chOff x="1178805" y="5277703"/>
              <a:chExt cx="1850835" cy="914400"/>
            </a:xfrm>
          </p:grpSpPr>
          <p:pic>
            <p:nvPicPr>
              <p:cNvPr id="11" name="그래픽 10" descr="프로그래머">
                <a:extLst>
                  <a:ext uri="{FF2B5EF4-FFF2-40B4-BE49-F238E27FC236}">
                    <a16:creationId xmlns:a16="http://schemas.microsoft.com/office/drawing/2014/main" id="{90CAA6E1-A2DE-7A4A-3B90-DE5D00E7D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p:blipFill>
            <p:spPr>
              <a:xfrm>
                <a:off x="1178805" y="527770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8DF742-5F94-325F-99D5-EA5AB91BC966}"/>
                  </a:ext>
                </a:extLst>
              </p:cNvPr>
              <p:cNvSpPr txBox="1"/>
              <p:nvPr/>
            </p:nvSpPr>
            <p:spPr>
              <a:xfrm>
                <a:off x="2115240" y="5594219"/>
                <a:ext cx="914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 dirty="0"/>
                  <a:t>오승영</a:t>
                </a: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77F9CDC-199F-7351-F36A-A0B77C453E85}"/>
              </a:ext>
            </a:extLst>
          </p:cNvPr>
          <p:cNvGrpSpPr/>
          <p:nvPr/>
        </p:nvGrpSpPr>
        <p:grpSpPr>
          <a:xfrm>
            <a:off x="6811294" y="1383131"/>
            <a:ext cx="4241494" cy="4807135"/>
            <a:chOff x="1150446" y="1384968"/>
            <a:chExt cx="4241494" cy="480713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CBA2C03-4FA4-AF49-D8F0-1A7B4355CDB9}"/>
                </a:ext>
              </a:extLst>
            </p:cNvPr>
            <p:cNvGrpSpPr/>
            <p:nvPr/>
          </p:nvGrpSpPr>
          <p:grpSpPr>
            <a:xfrm>
              <a:off x="1150446" y="1384968"/>
              <a:ext cx="4241494" cy="3476626"/>
              <a:chOff x="1150446" y="1384968"/>
              <a:chExt cx="4241494" cy="3476626"/>
            </a:xfrm>
          </p:grpSpPr>
          <p:sp>
            <p:nvSpPr>
              <p:cNvPr id="23" name="말풍선: 모서리가 둥근 사각형 22">
                <a:extLst>
                  <a:ext uri="{FF2B5EF4-FFF2-40B4-BE49-F238E27FC236}">
                    <a16:creationId xmlns:a16="http://schemas.microsoft.com/office/drawing/2014/main" id="{D2E76812-28ED-347B-6622-C543FB5A1095}"/>
                  </a:ext>
                </a:extLst>
              </p:cNvPr>
              <p:cNvSpPr/>
              <p:nvPr/>
            </p:nvSpPr>
            <p:spPr>
              <a:xfrm>
                <a:off x="1150446" y="1384968"/>
                <a:ext cx="4241494" cy="3476626"/>
              </a:xfrm>
              <a:prstGeom prst="wedgeRoundRectCallou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A0B8D4D-51C8-01C5-1EBF-C36C1CB57B40}"/>
                  </a:ext>
                </a:extLst>
              </p:cNvPr>
              <p:cNvSpPr txBox="1"/>
              <p:nvPr/>
            </p:nvSpPr>
            <p:spPr>
              <a:xfrm>
                <a:off x="1178805" y="1762125"/>
                <a:ext cx="4164376" cy="18158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/>
                  <a:t> 혼자 공부할 때처럼 </a:t>
                </a:r>
                <a:r>
                  <a:rPr lang="ko-KR" altLang="en-US" sz="1400" dirty="0" err="1"/>
                  <a:t>안되는건</a:t>
                </a:r>
                <a:r>
                  <a:rPr lang="ko-KR" altLang="en-US" sz="1400" dirty="0"/>
                  <a:t> 될 때까지는 포기해야 했다</a:t>
                </a:r>
                <a:r>
                  <a:rPr lang="en-US" altLang="ko-KR" sz="1400" dirty="0"/>
                  <a:t>. </a:t>
                </a:r>
              </a:p>
              <a:p>
                <a:r>
                  <a:rPr lang="ko-KR" altLang="en-US" sz="1400" dirty="0"/>
                  <a:t> 덕분에 구현은 구현대로 못하고 엉뚱한데 시간을 낭비했다</a:t>
                </a:r>
                <a:r>
                  <a:rPr lang="en-US" altLang="ko-KR" sz="1400" dirty="0"/>
                  <a:t>. </a:t>
                </a:r>
              </a:p>
              <a:p>
                <a:r>
                  <a:rPr lang="en-US" altLang="ko-KR" sz="1400" dirty="0"/>
                  <a:t> </a:t>
                </a:r>
                <a:r>
                  <a:rPr lang="ko-KR" altLang="en-US" sz="1400" dirty="0"/>
                  <a:t>남이 짜 놓은 코드를 보면서 많이 부족하다는 걸 느끼는 계기가 되었다</a:t>
                </a:r>
                <a:r>
                  <a:rPr lang="en-US" altLang="ko-KR" sz="1400" dirty="0"/>
                  <a:t>. </a:t>
                </a:r>
              </a:p>
              <a:p>
                <a:r>
                  <a:rPr lang="en-US" altLang="ko-KR" sz="1400" dirty="0"/>
                  <a:t> </a:t>
                </a:r>
                <a:r>
                  <a:rPr lang="ko-KR" altLang="en-US" sz="1400" dirty="0"/>
                  <a:t>시간이 지나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지금을 기억하며 누군가에게 도움이 되고 싶다</a:t>
                </a: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DA9C019-2A8E-EEB3-5E38-3DCA17316C14}"/>
                </a:ext>
              </a:extLst>
            </p:cNvPr>
            <p:cNvGrpSpPr/>
            <p:nvPr/>
          </p:nvGrpSpPr>
          <p:grpSpPr>
            <a:xfrm>
              <a:off x="1905918" y="5277703"/>
              <a:ext cx="1994053" cy="914400"/>
              <a:chOff x="1178805" y="5277703"/>
              <a:chExt cx="1864987" cy="914400"/>
            </a:xfrm>
          </p:grpSpPr>
          <p:pic>
            <p:nvPicPr>
              <p:cNvPr id="21" name="그래픽 20" descr="프로그래머">
                <a:extLst>
                  <a:ext uri="{FF2B5EF4-FFF2-40B4-BE49-F238E27FC236}">
                    <a16:creationId xmlns:a16="http://schemas.microsoft.com/office/drawing/2014/main" id="{3977626E-5FAC-4DD5-9DA9-FE19C7CAF3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p:blipFill>
            <p:spPr>
              <a:xfrm>
                <a:off x="1178805" y="527770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400FABC-2B62-2810-944E-DFC26CC51B50}"/>
                  </a:ext>
                </a:extLst>
              </p:cNvPr>
              <p:cNvSpPr txBox="1"/>
              <p:nvPr/>
            </p:nvSpPr>
            <p:spPr>
              <a:xfrm>
                <a:off x="2115240" y="5583202"/>
                <a:ext cx="9285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 dirty="0"/>
                  <a:t>강요한</a:t>
                </a: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0016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28"/>
    </mc:Choice>
    <mc:Fallback xmlns="">
      <p:transition spd="slow" advTm="11728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E5DAC9F-F7C9-2E14-C252-13440590EB50}"/>
              </a:ext>
            </a:extLst>
          </p:cNvPr>
          <p:cNvSpPr/>
          <p:nvPr/>
        </p:nvSpPr>
        <p:spPr>
          <a:xfrm>
            <a:off x="3273911" y="2064519"/>
            <a:ext cx="6096000" cy="18619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8800" b="1" dirty="0">
                <a:solidFill>
                  <a:srgbClr val="44546A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80995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357628" y="683133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Production Period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1662668" y="1660936"/>
            <a:ext cx="2160000" cy="28100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6689FF"/>
            </a:solidFill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400" b="1" dirty="0">
                <a:solidFill>
                  <a:srgbClr val="6689FF"/>
                </a:solidFill>
              </a:rPr>
              <a:t>Oct 24 ~ Oct 30</a:t>
            </a:r>
            <a:endParaRPr lang="ko-KR" altLang="en-US" sz="1400" b="1" dirty="0">
              <a:solidFill>
                <a:srgbClr val="6689FF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382349" y="5057085"/>
            <a:ext cx="6096000" cy="67608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Production Period</a:t>
            </a:r>
            <a:endParaRPr lang="en-US" altLang="ko-KR" sz="1400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100" dirty="0"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Oct 24, 2022 ~ Dec 4,2022</a:t>
            </a:r>
          </a:p>
        </p:txBody>
      </p:sp>
      <p:sp>
        <p:nvSpPr>
          <p:cNvPr id="27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5341909" y="1660936"/>
            <a:ext cx="2160000" cy="281008"/>
          </a:xfrm>
          <a:prstGeom prst="roundRect">
            <a:avLst>
              <a:gd name="adj" fmla="val 50000"/>
            </a:avLst>
          </a:prstGeom>
          <a:solidFill>
            <a:srgbClr val="6689FF"/>
          </a:solidFill>
          <a:ln>
            <a:solidFill>
              <a:srgbClr val="6689FF"/>
            </a:solidFill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400" b="1" dirty="0">
                <a:solidFill>
                  <a:prstClr val="white"/>
                </a:solidFill>
              </a:rPr>
              <a:t>Nov 1 ~ Nov 30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31" name="원형: 비어 있음 20">
            <a:extLst>
              <a:ext uri="{FF2B5EF4-FFF2-40B4-BE49-F238E27FC236}">
                <a16:creationId xmlns:a16="http://schemas.microsoft.com/office/drawing/2014/main" id="{C4CD6B38-D51B-42F6-86A2-5BCA706DF222}"/>
              </a:ext>
            </a:extLst>
          </p:cNvPr>
          <p:cNvSpPr/>
          <p:nvPr/>
        </p:nvSpPr>
        <p:spPr>
          <a:xfrm>
            <a:off x="5380212" y="2418337"/>
            <a:ext cx="2078854" cy="2078854"/>
          </a:xfrm>
          <a:prstGeom prst="donut">
            <a:avLst>
              <a:gd name="adj" fmla="val 9228"/>
            </a:avLst>
          </a:prstGeom>
          <a:solidFill>
            <a:schemeClr val="bg1"/>
          </a:solidFill>
          <a:ln w="381000" cap="rnd">
            <a:noFill/>
          </a:ln>
          <a:effectLst>
            <a:innerShdw blurRad="368300" dist="50800" dir="18900000">
              <a:schemeClr val="tx1">
                <a:alpha val="15000"/>
              </a:schemeClr>
            </a:inn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2800" b="1" dirty="0">
                <a:solidFill>
                  <a:srgbClr val="6689FF"/>
                </a:solidFill>
                <a:cs typeface="Aharoni" panose="02010803020104030203" pitchFamily="2" charset="-79"/>
              </a:rPr>
              <a:t>60</a:t>
            </a:r>
            <a:r>
              <a:rPr lang="en-US" altLang="ko-KR" sz="1200" dirty="0">
                <a:solidFill>
                  <a:srgbClr val="6689FF"/>
                </a:solidFill>
                <a:cs typeface="Aharoni" panose="02010803020104030203" pitchFamily="2" charset="-79"/>
              </a:rPr>
              <a:t>%</a:t>
            </a:r>
            <a:endParaRPr lang="en-US" altLang="ko-KR" sz="400" b="1" dirty="0">
              <a:solidFill>
                <a:srgbClr val="6689FF"/>
              </a:solidFill>
              <a:cs typeface="Aharoni" panose="02010803020104030203" pitchFamily="2" charset="-79"/>
            </a:endParaRPr>
          </a:p>
        </p:txBody>
      </p:sp>
      <p:sp>
        <p:nvSpPr>
          <p:cNvPr id="29" name="원형: 비어 있음 20">
            <a:extLst>
              <a:ext uri="{FF2B5EF4-FFF2-40B4-BE49-F238E27FC236}">
                <a16:creationId xmlns:a16="http://schemas.microsoft.com/office/drawing/2014/main" id="{C4CD6B38-D51B-42F6-86A2-5BCA706DF222}"/>
              </a:ext>
            </a:extLst>
          </p:cNvPr>
          <p:cNvSpPr/>
          <p:nvPr/>
        </p:nvSpPr>
        <p:spPr>
          <a:xfrm>
            <a:off x="1726958" y="2454213"/>
            <a:ext cx="2078854" cy="2078854"/>
          </a:xfrm>
          <a:prstGeom prst="donut">
            <a:avLst>
              <a:gd name="adj" fmla="val 9228"/>
            </a:avLst>
          </a:prstGeom>
          <a:solidFill>
            <a:schemeClr val="bg1"/>
          </a:solidFill>
          <a:ln w="381000" cap="rnd">
            <a:noFill/>
          </a:ln>
          <a:effectLst>
            <a:innerShdw blurRad="368300" dist="50800" dir="18900000">
              <a:schemeClr val="tx1">
                <a:alpha val="15000"/>
              </a:schemeClr>
            </a:inn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2800" b="1" dirty="0">
                <a:solidFill>
                  <a:srgbClr val="6689FF"/>
                </a:solidFill>
                <a:cs typeface="Aharoni" panose="02010803020104030203" pitchFamily="2" charset="-79"/>
              </a:rPr>
              <a:t>10</a:t>
            </a:r>
            <a:r>
              <a:rPr lang="en-US" altLang="ko-KR" sz="1200" dirty="0">
                <a:solidFill>
                  <a:srgbClr val="6689FF"/>
                </a:solidFill>
                <a:cs typeface="Aharoni" panose="02010803020104030203" pitchFamily="2" charset="-79"/>
              </a:rPr>
              <a:t>%</a:t>
            </a:r>
            <a:endParaRPr lang="en-US" altLang="ko-KR" sz="400" b="1" dirty="0">
              <a:solidFill>
                <a:srgbClr val="6689FF"/>
              </a:solidFill>
              <a:cs typeface="Aharoni" panose="02010803020104030203" pitchFamily="2" charset="-79"/>
            </a:endParaRPr>
          </a:p>
        </p:txBody>
      </p:sp>
      <p:graphicFrame>
        <p:nvGraphicFramePr>
          <p:cNvPr id="4" name="차트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1150575"/>
              </p:ext>
            </p:extLst>
          </p:nvPr>
        </p:nvGraphicFramePr>
        <p:xfrm>
          <a:off x="1322855" y="2160437"/>
          <a:ext cx="2887060" cy="2666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8" name="차트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5422738"/>
              </p:ext>
            </p:extLst>
          </p:nvPr>
        </p:nvGraphicFramePr>
        <p:xfrm>
          <a:off x="4952311" y="2160436"/>
          <a:ext cx="2887060" cy="2666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" name="원형: 비어 있음 20">
            <a:extLst>
              <a:ext uri="{FF2B5EF4-FFF2-40B4-BE49-F238E27FC236}">
                <a16:creationId xmlns:a16="http://schemas.microsoft.com/office/drawing/2014/main" id="{C4CD6B38-D51B-42F6-86A2-5BCA706DF222}"/>
              </a:ext>
            </a:extLst>
          </p:cNvPr>
          <p:cNvSpPr/>
          <p:nvPr/>
        </p:nvSpPr>
        <p:spPr>
          <a:xfrm>
            <a:off x="9033466" y="2454213"/>
            <a:ext cx="2078854" cy="2078854"/>
          </a:xfrm>
          <a:prstGeom prst="donut">
            <a:avLst>
              <a:gd name="adj" fmla="val 9228"/>
            </a:avLst>
          </a:prstGeom>
          <a:solidFill>
            <a:schemeClr val="bg1"/>
          </a:solidFill>
          <a:ln w="381000" cap="rnd">
            <a:noFill/>
          </a:ln>
          <a:effectLst>
            <a:innerShdw blurRad="368300" dist="50800" dir="18900000">
              <a:schemeClr val="tx1">
                <a:alpha val="15000"/>
              </a:schemeClr>
            </a:inn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2800" b="1" dirty="0">
                <a:solidFill>
                  <a:srgbClr val="6689FF"/>
                </a:solidFill>
                <a:cs typeface="Aharoni" panose="02010803020104030203" pitchFamily="2" charset="-79"/>
              </a:rPr>
              <a:t>95</a:t>
            </a:r>
            <a:r>
              <a:rPr lang="en-US" altLang="ko-KR" sz="1200" dirty="0">
                <a:solidFill>
                  <a:srgbClr val="6689FF"/>
                </a:solidFill>
                <a:cs typeface="Aharoni" panose="02010803020104030203" pitchFamily="2" charset="-79"/>
              </a:rPr>
              <a:t>%</a:t>
            </a:r>
            <a:endParaRPr lang="en-US" altLang="ko-KR" sz="400" b="1" dirty="0">
              <a:solidFill>
                <a:srgbClr val="6689FF"/>
              </a:solidFill>
              <a:cs typeface="Aharoni" panose="02010803020104030203" pitchFamily="2" charset="-79"/>
            </a:endParaRPr>
          </a:p>
        </p:txBody>
      </p:sp>
      <p:graphicFrame>
        <p:nvGraphicFramePr>
          <p:cNvPr id="19" name="차트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5370200"/>
              </p:ext>
            </p:extLst>
          </p:nvPr>
        </p:nvGraphicFramePr>
        <p:xfrm>
          <a:off x="8581767" y="2142499"/>
          <a:ext cx="2887060" cy="2666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5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9021149" y="1660936"/>
            <a:ext cx="2160000" cy="28100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6689FF"/>
            </a:solidFill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400" b="1" dirty="0">
                <a:solidFill>
                  <a:srgbClr val="6689FF"/>
                </a:solidFill>
              </a:rPr>
              <a:t>Dec 1 ~ Dec 4</a:t>
            </a:r>
            <a:endParaRPr lang="ko-KR" altLang="en-US" sz="1400" b="1" dirty="0">
              <a:solidFill>
                <a:srgbClr val="668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93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"/>
    </mc:Choice>
    <mc:Fallback xmlns="">
      <p:transition spd="slow" advTm="6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357628" y="683133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Development Environment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900212" y="3832682"/>
            <a:ext cx="6096000" cy="96430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Spring, IntelliJ, JAVA, JSP, HTML, CSS,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2000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JavaScript, JQuery, </a:t>
            </a:r>
            <a:r>
              <a:rPr lang="en-US" altLang="ko-KR" sz="2000" i="1" kern="0" dirty="0" err="1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Daum</a:t>
            </a:r>
            <a:r>
              <a:rPr lang="en-US" altLang="ko-KR" sz="2000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Address API</a:t>
            </a:r>
            <a:endParaRPr lang="en-US" altLang="ko-KR" sz="1100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41" y="2076688"/>
            <a:ext cx="5896798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61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"/>
    </mc:Choice>
    <mc:Fallback xmlns="">
      <p:transition spd="slow" advTm="33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319528" y="683133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Languages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925149" y="5009460"/>
            <a:ext cx="6096000" cy="67608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Languages Ratio</a:t>
            </a:r>
            <a:endParaRPr lang="en-US" altLang="ko-KR" sz="1400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100" dirty="0"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Java : 73.3%,  HTML : 15.4%, CSS : 9.0%, JavaScript 1.9%, ETC(Docs) : 0.6</a:t>
            </a:r>
          </a:p>
        </p:txBody>
      </p:sp>
      <p:graphicFrame>
        <p:nvGraphicFramePr>
          <p:cNvPr id="5" name="차트 4"/>
          <p:cNvGraphicFramePr/>
          <p:nvPr>
            <p:extLst>
              <p:ext uri="{D42A27DB-BD31-4B8C-83A1-F6EECF244321}">
                <p14:modId xmlns:p14="http://schemas.microsoft.com/office/powerpoint/2010/main" val="4271292954"/>
              </p:ext>
            </p:extLst>
          </p:nvPr>
        </p:nvGraphicFramePr>
        <p:xfrm>
          <a:off x="2869586" y="981116"/>
          <a:ext cx="6207125" cy="3804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6079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"/>
    </mc:Choice>
    <mc:Fallback xmlns="">
      <p:transition spd="slow" advTm="3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902208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Languages Detail 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63318"/>
              </p:ext>
            </p:extLst>
          </p:nvPr>
        </p:nvGraphicFramePr>
        <p:xfrm>
          <a:off x="1887304" y="1895476"/>
          <a:ext cx="8342544" cy="3867150"/>
        </p:xfrm>
        <a:graphic>
          <a:graphicData uri="http://schemas.openxmlformats.org/drawingml/2006/table">
            <a:tbl>
              <a:tblPr firstRow="1" firstCol="1" lastRow="1">
                <a:tableStyleId>{74C1A8A3-306A-4EB7-A6B1-4F7E0EB9C5D6}</a:tableStyleId>
              </a:tblPr>
              <a:tblGrid>
                <a:gridCol w="2780848">
                  <a:extLst>
                    <a:ext uri="{9D8B030D-6E8A-4147-A177-3AD203B41FA5}">
                      <a16:colId xmlns:a16="http://schemas.microsoft.com/office/drawing/2014/main" val="71760676"/>
                    </a:ext>
                  </a:extLst>
                </a:gridCol>
                <a:gridCol w="2780848">
                  <a:extLst>
                    <a:ext uri="{9D8B030D-6E8A-4147-A177-3AD203B41FA5}">
                      <a16:colId xmlns:a16="http://schemas.microsoft.com/office/drawing/2014/main" val="2506765401"/>
                    </a:ext>
                  </a:extLst>
                </a:gridCol>
                <a:gridCol w="2780848">
                  <a:extLst>
                    <a:ext uri="{9D8B030D-6E8A-4147-A177-3AD203B41FA5}">
                      <a16:colId xmlns:a16="http://schemas.microsoft.com/office/drawing/2014/main" val="3672024434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Languages</a:t>
                      </a:r>
                      <a:endParaRPr lang="ko-KR" altLang="en-US" sz="24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Files</a:t>
                      </a:r>
                      <a:endParaRPr lang="ko-KR" altLang="en-US" sz="24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Code(Line)</a:t>
                      </a:r>
                      <a:endParaRPr lang="ko-KR" altLang="en-US" sz="24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7743108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JSP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406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9785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86008993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JAVA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127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7315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44428987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XML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3951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36064611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CSS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29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2669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8926027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JavaScript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379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35485390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/>
                        <a:t>Synthesis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604</a:t>
                      </a:r>
                      <a:endParaRPr lang="en-US" altLang="ko-KR" sz="2000" b="1" i="0" u="none" strike="noStrike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24099</a:t>
                      </a:r>
                      <a:endParaRPr lang="en-US" altLang="ko-KR" sz="2000" b="1" i="0" u="none" strike="noStrike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26808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069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"/>
    </mc:Choice>
    <mc:Fallback xmlns="">
      <p:transition spd="slow" advTm="33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902208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Requirements Specification 1/6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544782"/>
              </p:ext>
            </p:extLst>
          </p:nvPr>
        </p:nvGraphicFramePr>
        <p:xfrm>
          <a:off x="431801" y="1092206"/>
          <a:ext cx="11345331" cy="5506567"/>
        </p:xfrm>
        <a:graphic>
          <a:graphicData uri="http://schemas.openxmlformats.org/drawingml/2006/table">
            <a:tbl>
              <a:tblPr/>
              <a:tblGrid>
                <a:gridCol w="983123">
                  <a:extLst>
                    <a:ext uri="{9D8B030D-6E8A-4147-A177-3AD203B41FA5}">
                      <a16:colId xmlns:a16="http://schemas.microsoft.com/office/drawing/2014/main" val="1729921196"/>
                    </a:ext>
                  </a:extLst>
                </a:gridCol>
                <a:gridCol w="940541">
                  <a:extLst>
                    <a:ext uri="{9D8B030D-6E8A-4147-A177-3AD203B41FA5}">
                      <a16:colId xmlns:a16="http://schemas.microsoft.com/office/drawing/2014/main" val="859027683"/>
                    </a:ext>
                  </a:extLst>
                </a:gridCol>
                <a:gridCol w="1408931">
                  <a:extLst>
                    <a:ext uri="{9D8B030D-6E8A-4147-A177-3AD203B41FA5}">
                      <a16:colId xmlns:a16="http://schemas.microsoft.com/office/drawing/2014/main" val="3767855192"/>
                    </a:ext>
                  </a:extLst>
                </a:gridCol>
                <a:gridCol w="7285100">
                  <a:extLst>
                    <a:ext uri="{9D8B030D-6E8A-4147-A177-3AD203B41FA5}">
                      <a16:colId xmlns:a16="http://schemas.microsoft.com/office/drawing/2014/main" val="1858827696"/>
                    </a:ext>
                  </a:extLst>
                </a:gridCol>
                <a:gridCol w="727636">
                  <a:extLst>
                    <a:ext uri="{9D8B030D-6E8A-4147-A177-3AD203B41FA5}">
                      <a16:colId xmlns:a16="http://schemas.microsoft.com/office/drawing/2014/main" val="3632168049"/>
                    </a:ext>
                  </a:extLst>
                </a:gridCol>
              </a:tblGrid>
              <a:tr h="1995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명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요구사항명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요구사항 내용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사용자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618075"/>
                  </a:ext>
                </a:extLst>
              </a:tr>
              <a:tr h="14341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WYW_0001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회원가입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회원가입 필수항목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아이디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비밀번호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이름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휴대전화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이메일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주소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필수 약관 동의가 필수로 입력되어야 회원가입 버튼이 활성화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공통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1775306"/>
                  </a:ext>
                </a:extLst>
              </a:tr>
              <a:tr h="14341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WYW_0002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아이디 중복검사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중복된 아이디로 가입 불가능하며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중복된 아이디 기입 시 경고메시지 출력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618958"/>
                  </a:ext>
                </a:extLst>
              </a:tr>
              <a:tr h="14341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WYW_0003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아이디 유효성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아이디는 영어 대소문자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/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숫자 조합으로 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4~16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자 이내로 입력 가능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일치하지 않을 시 경고메시지 출력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가입 후 수정 불가능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554351"/>
                  </a:ext>
                </a:extLst>
              </a:tr>
              <a:tr h="14341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WYW_0004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비밀번호 유효성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비밀번호는 영어 대소문자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/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숫자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/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특수문자 조합으로 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8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자 이상 입력해야 한다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가입 후 수정 가능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6333455"/>
                  </a:ext>
                </a:extLst>
              </a:tr>
              <a:tr h="14341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WYW_0005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비밀번호 확인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비밀번호와 비밀번호 확인 창의 입력값은 동일해야 한다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일지하지 않을 시 경고메시지 출력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171233"/>
                  </a:ext>
                </a:extLst>
              </a:tr>
              <a:tr h="14341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WYW_0006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이름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영어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/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한글 모두 입력 가능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글자 수 제한 없음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가입 후 수정불가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960416"/>
                  </a:ext>
                </a:extLst>
              </a:tr>
              <a:tr h="14341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WYW_0007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이메일 중복검사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중복된 이메일로 가입 불가능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가입 후 수정 가능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3999986"/>
                  </a:ext>
                </a:extLst>
              </a:tr>
              <a:tr h="14341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WYW_0008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이메일 유효성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이메일 형식을 갖춘 텍스만 입력 가능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예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) aaa@aaa.com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6130"/>
                  </a:ext>
                </a:extLst>
              </a:tr>
              <a:tr h="14341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WYW_0009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전화번호 중복검사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중복된 전화번호로 가입 불가능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가입 후 수정 가능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473771"/>
                  </a:ext>
                </a:extLst>
              </a:tr>
              <a:tr h="14341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WYW_0010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전화번호 유효성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앞자리는 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3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자리 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010,011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만 사용 가능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중간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뒷자리는 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4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자리만 입력 가능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초과입력 불가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327758"/>
                  </a:ext>
                </a:extLst>
              </a:tr>
              <a:tr h="14341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WYW_0011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주소입력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다음 주소 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API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로 입력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711505"/>
                  </a:ext>
                </a:extLst>
              </a:tr>
              <a:tr h="14341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WYW_0012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필수약관 동의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필수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/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선택 약관이 존재하며 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2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개의 필수 약관이 동의 체크 되어야 한다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957053"/>
                  </a:ext>
                </a:extLst>
              </a:tr>
              <a:tr h="14341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WYW_0013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아이디 찾기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아이디 찾기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가입 시 입력한 이메일 주소와 이름의 일치 여부를 확인하고 확인페이지 내에서 팝업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441272"/>
                  </a:ext>
                </a:extLst>
              </a:tr>
              <a:tr h="26457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WYW_0014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비밀번호 찾기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비밀번호 찾기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가입 시 입력한 이메일 주소와 이름의 일치 여부를 확인하고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이메일로 인증번호를 전송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이메일로 받은 인증번호를 확인페이지에 인증번호를 입력하고 일치하면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다시 이메일로 비밀번호를 전송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544047"/>
                  </a:ext>
                </a:extLst>
              </a:tr>
              <a:tr h="14341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WYW_0015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로그인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로그인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가입 시 입력한 아이디와 비밀번호가 일치하면 로그인되며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상위 메뉴에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“‘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이름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’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님 환영합니다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.“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메시지가 표기된다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941775"/>
                  </a:ext>
                </a:extLst>
              </a:tr>
              <a:tr h="14341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WYW_0016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로그아웃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로그아웃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로그인 시에만 나타나며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클릭 시 로그 아웃시킨다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설정에 따라 메인 페이지로 이동되거나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로그인 페이지로 이동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148146"/>
                  </a:ext>
                </a:extLst>
              </a:tr>
              <a:tr h="26457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WYW_0017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마이페이지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회원정보 수정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로그인 시에만 접근 가능하며</a:t>
                      </a:r>
                      <a:r>
                        <a:rPr lang="en-US" altLang="ko-KR" sz="5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로그인하지 않았을 시에는 </a:t>
                      </a:r>
                      <a:r>
                        <a:rPr lang="ko-KR" altLang="en-US" sz="500" kern="0" spc="0" dirty="0" err="1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접근메뉴가</a:t>
                      </a:r>
                      <a:r>
                        <a:rPr lang="ko-KR" altLang="en-US" sz="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 출력되지 않는다</a:t>
                      </a:r>
                      <a:r>
                        <a:rPr lang="en-US" altLang="ko-KR" sz="5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500" kern="0" spc="0" dirty="0" err="1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로그인된</a:t>
                      </a:r>
                      <a:r>
                        <a:rPr lang="ko-KR" altLang="en-US" sz="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 정보를 활용하여 회원의 정보를 불러옴</a:t>
                      </a:r>
                      <a:r>
                        <a:rPr lang="en-US" altLang="ko-KR" sz="5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수정 가능한 항목은 비밀번호</a:t>
                      </a:r>
                      <a:r>
                        <a:rPr lang="en-US" altLang="ko-KR" sz="5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전화번호</a:t>
                      </a:r>
                      <a:r>
                        <a:rPr lang="en-US" altLang="ko-KR" sz="5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이메일</a:t>
                      </a:r>
                      <a:r>
                        <a:rPr lang="en-US" altLang="ko-KR" sz="5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주소</a:t>
                      </a:r>
                      <a:r>
                        <a:rPr lang="en-US" altLang="ko-KR" sz="5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495696"/>
                  </a:ext>
                </a:extLst>
              </a:tr>
              <a:tr h="25861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WYW_0018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회원정보 수정 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비밀번호 유효성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가입 조건과 마찬가지로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비밀번호는 영어 대소문자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/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숫자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/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특수문자 조합으로 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8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자 이상 입력해야 한다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049653"/>
                  </a:ext>
                </a:extLst>
              </a:tr>
              <a:tr h="25861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WYW_0019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회원정보 수정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이메일 유효성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가입 조건과 마찬가지로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이메일 형식을 갖춘 텍스트만 입력가능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021573"/>
                  </a:ext>
                </a:extLst>
              </a:tr>
              <a:tr h="25861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WYW_0020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회원정보 수정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이메일 중복검사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중복된 이메일로 가입불가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단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본인이 사용 했던 이메일 주소는 다시 입력 가능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075260"/>
                  </a:ext>
                </a:extLst>
              </a:tr>
              <a:tr h="25861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WYW_0021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회원정보 수정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전화번호 중복검사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중복된 전화번호 가입불가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단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본인이 사용 했던 전화번호는 다시 입력가능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993778"/>
                  </a:ext>
                </a:extLst>
              </a:tr>
              <a:tr h="25861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WYW_0022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회원정보 수정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주소 입력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가입 시와 마찬가지로 다음 </a:t>
                      </a:r>
                      <a:r>
                        <a:rPr lang="en-US" altLang="ko-KR" sz="5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API</a:t>
                      </a:r>
                      <a:r>
                        <a:rPr lang="ko-KR" altLang="en-US" sz="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로 입력하여 정보 수정</a:t>
                      </a:r>
                      <a:r>
                        <a:rPr lang="en-US" altLang="ko-KR" sz="5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60590"/>
                  </a:ext>
                </a:extLst>
              </a:tr>
              <a:tr h="26457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WYW_0023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위시리스트 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확인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페이지에서 하트 아이콘을 클릭하거나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상세 페이지에서 찜하기 버튼 클릭 시 위시리스트에 등록되며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해당페이지에서 목록 확인 가능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6311330"/>
                  </a:ext>
                </a:extLst>
              </a:tr>
              <a:tr h="25861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WYW_0024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위시리스트 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장바구니추가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위시리스트에 등록된 상품은 장바구니 </a:t>
                      </a:r>
                      <a:r>
                        <a:rPr lang="ko-KR" altLang="en-US" sz="500" kern="0" spc="0" dirty="0" err="1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추가버튼을</a:t>
                      </a:r>
                      <a:r>
                        <a:rPr lang="ko-KR" altLang="en-US" sz="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 눌러 장바구니로 추가 가능</a:t>
                      </a:r>
                      <a:r>
                        <a:rPr lang="en-US" altLang="ko-KR" sz="5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단</a:t>
                      </a:r>
                      <a:r>
                        <a:rPr lang="en-US" altLang="ko-KR" sz="5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개수는 </a:t>
                      </a:r>
                      <a:r>
                        <a:rPr lang="en-US" altLang="ko-KR" sz="5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1</a:t>
                      </a:r>
                      <a:r>
                        <a:rPr lang="ko-KR" altLang="en-US" sz="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개로 추가</a:t>
                      </a:r>
                      <a:r>
                        <a:rPr lang="en-US" altLang="ko-KR" sz="5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032733"/>
                  </a:ext>
                </a:extLst>
              </a:tr>
              <a:tr h="25861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WYW_0025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위시리스트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삭제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위시리스트에 등록된 상품은 삭제버튼을 클릭하여</a:t>
                      </a:r>
                      <a:r>
                        <a:rPr lang="en-US" altLang="ko-KR" sz="5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위시리스트에서 제외 가능</a:t>
                      </a:r>
                      <a:r>
                        <a:rPr lang="en-US" altLang="ko-KR" sz="5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140093"/>
                  </a:ext>
                </a:extLst>
              </a:tr>
              <a:tr h="25861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WYW_0026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배송현황 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배송준비 리스트 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주문한 상품의 진행상황이 </a:t>
                      </a:r>
                      <a:r>
                        <a:rPr lang="ko-KR" altLang="en-US" sz="5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“</a:t>
                      </a:r>
                      <a:r>
                        <a:rPr lang="ko-KR" altLang="en-US" sz="500" kern="0" spc="0" dirty="0" err="1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배송준비</a:t>
                      </a:r>
                      <a:r>
                        <a:rPr lang="ko-KR" altLang="en-US" sz="500" kern="0" spc="0" dirty="0" err="1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”</a:t>
                      </a:r>
                      <a:r>
                        <a:rPr lang="ko-KR" altLang="en-US" sz="500" kern="0" spc="0" dirty="0" err="1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중일</a:t>
                      </a:r>
                      <a:r>
                        <a:rPr lang="ko-KR" altLang="en-US" sz="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 때 해당 주문내역이 </a:t>
                      </a:r>
                      <a:r>
                        <a:rPr lang="ko-KR" altLang="en-US" sz="500" kern="0" spc="0" dirty="0" err="1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배송준비</a:t>
                      </a:r>
                      <a:r>
                        <a:rPr lang="ko-KR" altLang="en-US" sz="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 리스트에서 확인 가능</a:t>
                      </a: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803165"/>
                  </a:ext>
                </a:extLst>
              </a:tr>
              <a:tr h="26457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WYW_0027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배송현황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배송준비 리스트 상세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 dirty="0" err="1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배송준비</a:t>
                      </a:r>
                      <a:r>
                        <a:rPr lang="ko-KR" altLang="en-US" sz="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 리스트에 있는 </a:t>
                      </a:r>
                      <a:r>
                        <a:rPr lang="ko-KR" altLang="en-US" sz="5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“</a:t>
                      </a:r>
                      <a:r>
                        <a:rPr lang="ko-KR" altLang="en-US" sz="500" kern="0" spc="0" dirty="0" err="1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주문상품</a:t>
                      </a:r>
                      <a:r>
                        <a:rPr lang="ko-KR" altLang="en-US" sz="500" kern="0" spc="0" dirty="0" err="1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”</a:t>
                      </a:r>
                      <a:r>
                        <a:rPr lang="ko-KR" altLang="en-US" sz="500" kern="0" spc="0" dirty="0" err="1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텍스트를</a:t>
                      </a:r>
                      <a:r>
                        <a:rPr lang="ko-KR" altLang="en-US" sz="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 클릭하거나</a:t>
                      </a:r>
                      <a:r>
                        <a:rPr lang="en-US" altLang="ko-KR" sz="5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우측에 있는 주문 상세 버튼 클릭 시 세부내역확인 가능</a:t>
                      </a:r>
                      <a:r>
                        <a:rPr lang="en-US" altLang="ko-KR" sz="5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확인가능 정보는 배송상품</a:t>
                      </a:r>
                      <a:r>
                        <a:rPr lang="en-US" altLang="ko-KR" sz="5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개수</a:t>
                      </a:r>
                      <a:r>
                        <a:rPr lang="en-US" altLang="ko-KR" sz="5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단가</a:t>
                      </a:r>
                      <a:r>
                        <a:rPr lang="en-US" altLang="ko-KR" sz="5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 dirty="0" err="1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총금액</a:t>
                      </a:r>
                      <a:r>
                        <a:rPr lang="en-US" altLang="ko-KR" sz="5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 dirty="0" err="1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배송료</a:t>
                      </a:r>
                      <a:r>
                        <a:rPr lang="en-US" altLang="ko-KR" sz="5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수취인</a:t>
                      </a:r>
                      <a:r>
                        <a:rPr lang="en-US" altLang="ko-KR" sz="5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 dirty="0" err="1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수취주소</a:t>
                      </a:r>
                      <a:r>
                        <a:rPr lang="en-US" altLang="ko-KR" sz="5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연락처</a:t>
                      </a:r>
                      <a:r>
                        <a:rPr lang="en-US" altLang="ko-KR" sz="5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 dirty="0" err="1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주문요청일</a:t>
                      </a:r>
                      <a:r>
                        <a:rPr lang="en-US" altLang="ko-KR" sz="5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001944"/>
                  </a:ext>
                </a:extLst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74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"/>
    </mc:Choice>
    <mc:Fallback xmlns="">
      <p:transition spd="slow" advTm="7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7|1|2.9|1.6|0.7|0.6|0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7|1|2.9|1.6|0.7|0.6|0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7|1|2.9|1.6|0.7|0.6|0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7|1|2.9|1.6|0.7|0.6|0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7|1|2.9|1.6|0.7|0.6|0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7|1|2.9|1.6|0.7|0.6|0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7|1|2.9|1.6|0.7|0.6|0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7|1|2.9|1.6|0.7|0.6|0.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7|1|2.9|1.6|0.7|0.6|0.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7|1|2.9|1.6|0.7|0.6|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7|1|2.9|1.6|0.7|0.6|0.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7|1|2.9|1.6|0.7|0.6|0.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7|1|2.9|1.6|0.7|0.6|0.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7|1|2.9|1.6|0.7|0.6|0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0.3|0|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7|1|2.9|1.6|0.7|0.6|0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7|1|2.9|1.6|0.7|0.6|0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7|1|2.9|1.6|0.7|0.6|0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7|1|2.9|1.6|0.7|0.6|0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7|1|2.9|1.6|0.7|0.6|0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7|1|2.9|1.6|0.7|0.6|0.9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</TotalTime>
  <Words>5558</Words>
  <Application>Microsoft Office PowerPoint</Application>
  <PresentationFormat>와이드스크린</PresentationFormat>
  <Paragraphs>2020</Paragraphs>
  <Slides>44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3" baseType="lpstr">
      <vt:lpstr>Aharoni</vt:lpstr>
      <vt:lpstr>DX시인과나</vt:lpstr>
      <vt:lpstr>HY헤드라인M</vt:lpstr>
      <vt:lpstr>Tmon몬소리 Black</vt:lpstr>
      <vt:lpstr>굴림체</vt:lpstr>
      <vt:lpstr>맑은 고딕</vt:lpstr>
      <vt:lpstr>Arial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green</cp:lastModifiedBy>
  <cp:revision>22</cp:revision>
  <dcterms:created xsi:type="dcterms:W3CDTF">2022-11-01T15:43:08Z</dcterms:created>
  <dcterms:modified xsi:type="dcterms:W3CDTF">2022-12-07T01:24:16Z</dcterms:modified>
</cp:coreProperties>
</file>